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841" r:id="rId4"/>
  </p:sldMasterIdLst>
  <p:notesMasterIdLst>
    <p:notesMasterId r:id="rId37"/>
  </p:notesMasterIdLst>
  <p:handoutMasterIdLst>
    <p:handoutMasterId r:id="rId38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8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</p:sldIdLst>
  <p:sldSz cx="12192000" cy="6858000"/>
  <p:notesSz cx="6797675" cy="9926638"/>
  <p:embeddedFontLst>
    <p:embeddedFont>
      <p:font typeface="方正兰亭黑简体" panose="02010600030101010101" charset="-122"/>
      <p:regular r:id="rId39"/>
    </p:embeddedFont>
    <p:embeddedFont>
      <p:font typeface="Huawei Sans" panose="020B0604020202020204" charset="0"/>
      <p:regular r:id="rId40"/>
      <p:bold r:id="rId41"/>
    </p:embeddedFont>
    <p:embeddedFont>
      <p:font typeface="微软雅黑" panose="020B0503020204020204" pitchFamily="34" charset="-122"/>
      <p:regular r:id="rId42"/>
      <p:bold r:id="rId43"/>
    </p:embeddedFont>
  </p:embeddedFont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17D"/>
    <a:srgbClr val="FFF2CC"/>
    <a:srgbClr val="151515"/>
    <a:srgbClr val="C7000B"/>
    <a:srgbClr val="575756"/>
    <a:srgbClr val="FFFFFF"/>
    <a:srgbClr val="DD4654"/>
    <a:srgbClr val="F3D2D5"/>
    <a:srgbClr val="E6A8AD"/>
    <a:srgbClr val="E5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0364" autoAdjust="0"/>
  </p:normalViewPr>
  <p:slideViewPr>
    <p:cSldViewPr snapToGrid="0" snapToObjects="1">
      <p:cViewPr varScale="1">
        <p:scale>
          <a:sx n="53" d="100"/>
          <a:sy n="53" d="100"/>
        </p:scale>
        <p:origin x="1838" y="6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2442" y="-1236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4.fntdata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2.fntdata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5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4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font" Target="fonts/font3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3/2/2021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t" anchorCtr="0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65697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Идентификатор правила и шаг:</a:t>
            </a:r>
          </a:p>
          <a:p>
            <a:pPr lvl="1"/>
            <a:r>
              <a:rPr lang="ru-RU" dirty="0"/>
              <a:t>Идентификатор правила: </a:t>
            </a:r>
            <a:r>
              <a:rPr lang="ru-RU" dirty="0" smtClean="0"/>
              <a:t>у </a:t>
            </a:r>
            <a:r>
              <a:rPr lang="ru-RU" dirty="0"/>
              <a:t>каждого правила ACL есть идентификатор, который идентифицирует </a:t>
            </a:r>
            <a:r>
              <a:rPr lang="ru-RU" dirty="0" smtClean="0"/>
              <a:t>это правило</a:t>
            </a:r>
            <a:r>
              <a:rPr lang="ru-RU" dirty="0"/>
              <a:t>. Идентификаторы правил можно определить вручную или они могут быть присвоены системой автоматически.</a:t>
            </a:r>
          </a:p>
          <a:p>
            <a:pPr lvl="1"/>
            <a:r>
              <a:rPr lang="ru-RU" dirty="0"/>
              <a:t>Шаг: </a:t>
            </a:r>
            <a:r>
              <a:rPr lang="ru-RU" dirty="0" smtClean="0"/>
              <a:t>когда </a:t>
            </a:r>
            <a:r>
              <a:rPr lang="ru-RU" dirty="0"/>
              <a:t>система автоматически назначает идентификаторы правилам ACL, приращение между идентификаторами соседних правил называется шагом. Шаг по умолчанию — 5. Следовательно, идентификаторы правил — 5, 10, 15 и так далее.</a:t>
            </a:r>
          </a:p>
          <a:p>
            <a:pPr lvl="2"/>
            <a:r>
              <a:rPr lang="ru-RU" dirty="0"/>
              <a:t>Если правило добавляется в ACL вручную, но идентификатор не указан, система присваивает этому правилу идентификатор, который больше, чем самый большой идентификатор правила в ACL, и является наименьшим целым числом, кратным значению шага.</a:t>
            </a:r>
          </a:p>
          <a:p>
            <a:pPr lvl="2"/>
            <a:r>
              <a:rPr lang="ru-RU" dirty="0"/>
              <a:t>Значение шага можно изменить. Например, если значение шага изменяется на 2, система автоматически перенумеровывает идентификаторы правил как 2, 4, 6 ...</a:t>
            </a:r>
          </a:p>
          <a:p>
            <a:r>
              <a:rPr lang="ru-RU" dirty="0"/>
              <a:t>В чем заключается функция шага? Почему нельзя напрямую использовать правила 1, 2, 3 и 4?</a:t>
            </a:r>
          </a:p>
          <a:p>
            <a:pPr lvl="1"/>
            <a:r>
              <a:rPr lang="ru-RU" dirty="0"/>
              <a:t>Сначала давайте рассмотрим такой момент. Как добавить правило?</a:t>
            </a:r>
          </a:p>
          <a:p>
            <a:pPr lvl="1"/>
            <a:r>
              <a:rPr lang="ru-RU" dirty="0" smtClean="0"/>
              <a:t>Правило </a:t>
            </a:r>
            <a:r>
              <a:rPr lang="ru-RU" dirty="0"/>
              <a:t>11 </a:t>
            </a:r>
            <a:r>
              <a:rPr lang="ru-RU" dirty="0" smtClean="0"/>
              <a:t>можно добавить вручную между </a:t>
            </a:r>
            <a:r>
              <a:rPr lang="ru-RU" dirty="0"/>
              <a:t>правилами 10 и 15.</a:t>
            </a:r>
          </a:p>
          <a:p>
            <a:pPr lvl="1"/>
            <a:r>
              <a:rPr lang="ru-RU" dirty="0"/>
              <a:t>Поэтому установка шага определенной длины </a:t>
            </a:r>
            <a:r>
              <a:rPr lang="ru-RU" dirty="0" smtClean="0"/>
              <a:t>упрощает </a:t>
            </a:r>
            <a:r>
              <a:rPr lang="ru-RU" dirty="0"/>
              <a:t>вставку правила между существующими </a:t>
            </a:r>
            <a:r>
              <a:rPr lang="ru-RU" dirty="0" smtClean="0"/>
              <a:t>правилами.</a:t>
            </a:r>
            <a:endParaRPr lang="ru-RU" dirty="0"/>
          </a:p>
          <a:p>
            <a:endParaRPr lang="en-US" altLang="zh-CN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377211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Сопоставление IP-адреса выполнено. Далее следует 32-битная маска. 32-битная маска называется </a:t>
            </a:r>
            <a:r>
              <a:rPr lang="ru-RU" dirty="0" smtClean="0"/>
              <a:t>подстановочной маской.</a:t>
            </a:r>
            <a:endParaRPr lang="ru-RU" dirty="0"/>
          </a:p>
          <a:p>
            <a:r>
              <a:rPr lang="ru-RU" dirty="0" smtClean="0"/>
              <a:t>Подстановочная маска также </a:t>
            </a:r>
            <a:r>
              <a:rPr lang="ru-RU" dirty="0"/>
              <a:t>выражается в десятичном виде с разделительными точками. После преобразования значения в двоичное число значение 0 указывает, что эквивалентный бит должен совпадать, а значение 1 указывает, что эквивалентный бит не имеет значения.</a:t>
            </a:r>
          </a:p>
          <a:p>
            <a:r>
              <a:rPr lang="ru-RU" dirty="0" smtClean="0"/>
              <a:t>Разберем два </a:t>
            </a:r>
            <a:r>
              <a:rPr lang="ru-RU" dirty="0"/>
              <a:t>правила:</a:t>
            </a:r>
          </a:p>
          <a:p>
            <a:pPr lvl="1"/>
            <a:r>
              <a:rPr lang="ru-RU" dirty="0"/>
              <a:t>Правило 5: отклоняет пакеты с IP-адресом источника 10.1.1.1. Поскольку </a:t>
            </a:r>
            <a:r>
              <a:rPr lang="ru-RU" dirty="0" smtClean="0"/>
              <a:t>подстановочная</a:t>
            </a:r>
            <a:r>
              <a:rPr lang="ru-RU" baseline="0" dirty="0" smtClean="0"/>
              <a:t> маска </a:t>
            </a:r>
            <a:r>
              <a:rPr lang="ru-RU" dirty="0" smtClean="0"/>
              <a:t>состоит </a:t>
            </a:r>
            <a:r>
              <a:rPr lang="ru-RU" dirty="0"/>
              <a:t>из всех нулей, каждый бит должен быть строго согласован. В частности, совпадает IP-адрес хоста 10.1.1.1.</a:t>
            </a:r>
          </a:p>
          <a:p>
            <a:pPr lvl="1"/>
            <a:r>
              <a:rPr lang="ru-RU" dirty="0"/>
              <a:t>Правило 15: разрешает пакеты с IP-адресом источника в сегменте сети 10.1.1.0/24. </a:t>
            </a:r>
            <a:r>
              <a:rPr lang="ru-RU" dirty="0" smtClean="0"/>
              <a:t>Подстановочная маска — </a:t>
            </a:r>
            <a:r>
              <a:rPr lang="ru-RU" dirty="0"/>
              <a:t>0.0.0.11111111, последние восемь битов равны 1, что указывает на то, что биты не имеют значения. Следовательно, последние восемь битов 10.1.1.xxxxxxxx могут иметь любое значение, и сегмент сети 10.1.1.0/24 является соответствующим.</a:t>
            </a:r>
          </a:p>
          <a:p>
            <a:r>
              <a:rPr lang="ru-RU" dirty="0"/>
              <a:t>Например, </a:t>
            </a:r>
            <a:r>
              <a:rPr lang="ru-RU" dirty="0" smtClean="0"/>
              <a:t>какой будет подстановочная маска, </a:t>
            </a:r>
            <a:r>
              <a:rPr lang="ru-RU" dirty="0"/>
              <a:t>если требуется точно сопоставить адрес сетевого сегмента, соответствующий 192.168.1.1/24?</a:t>
            </a:r>
          </a:p>
          <a:p>
            <a:pPr lvl="1"/>
            <a:r>
              <a:rPr lang="ru-RU" dirty="0"/>
              <a:t>Можно сделать вывод, что биты сети должны быть строго согласованы и биты хоста не имеют значения. Следовательно, </a:t>
            </a:r>
            <a:r>
              <a:rPr lang="ru-RU" dirty="0" smtClean="0"/>
              <a:t>подстановочная маска имеет </a:t>
            </a:r>
            <a:r>
              <a:rPr lang="ru-RU" dirty="0"/>
              <a:t>значение 0.0.0.255.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8997584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Как установить </a:t>
            </a:r>
            <a:r>
              <a:rPr lang="ru-RU" dirty="0" smtClean="0"/>
              <a:t>подстановочную</a:t>
            </a:r>
            <a:r>
              <a:rPr lang="ru-RU" baseline="0" dirty="0" smtClean="0"/>
              <a:t> маску </a:t>
            </a:r>
            <a:r>
              <a:rPr lang="ru-RU" dirty="0" smtClean="0"/>
              <a:t>для </a:t>
            </a:r>
            <a:r>
              <a:rPr lang="ru-RU" dirty="0"/>
              <a:t>соответствия нечетным IP-адресам в сегменте сети 192.168.1.0/24?</a:t>
            </a:r>
          </a:p>
          <a:p>
            <a:pPr lvl="1"/>
            <a:r>
              <a:rPr lang="ru-RU" dirty="0" smtClean="0"/>
              <a:t>Посмотрим </a:t>
            </a:r>
            <a:r>
              <a:rPr lang="ru-RU" dirty="0"/>
              <a:t>на нечетные IP-адреса, такие как 192.168.1.1, 192.168.1.5 и 192.168.1.11.</a:t>
            </a:r>
          </a:p>
          <a:p>
            <a:pPr lvl="1"/>
            <a:r>
              <a:rPr lang="ru-RU" dirty="0"/>
              <a:t>После преобразования последних восьми битов в двоичные числа соответствующие адреса будут </a:t>
            </a:r>
            <a:r>
              <a:rPr lang="ru-RU" dirty="0" smtClean="0"/>
              <a:t>выглядеть так 192.168.1.00000001</a:t>
            </a:r>
            <a:r>
              <a:rPr lang="ru-RU" dirty="0"/>
              <a:t>, 192.168.1.00000101 и 192.168.1.00001011.</a:t>
            </a:r>
          </a:p>
          <a:p>
            <a:pPr lvl="1"/>
            <a:r>
              <a:rPr lang="ru-RU" dirty="0"/>
              <a:t>Мы видим общие точки. Семь старших битов из последних восьми битов могут иметь любое значение, а младший значащий бит фиксируется на 1. Следовательно, ответ — 192.168.1.1 0.0.0.254 (0.0.0.11111110).</a:t>
            </a:r>
          </a:p>
          <a:p>
            <a:r>
              <a:rPr lang="ru-RU" dirty="0"/>
              <a:t>В заключение, 1 или 0 в </a:t>
            </a:r>
            <a:r>
              <a:rPr lang="ru-RU" dirty="0" smtClean="0"/>
              <a:t>подстановочной маске могут </a:t>
            </a:r>
            <a:r>
              <a:rPr lang="ru-RU" dirty="0"/>
              <a:t>быть непоследовательными.</a:t>
            </a:r>
          </a:p>
          <a:p>
            <a:endParaRPr lang="en-US" altLang="zh-CN" dirty="0" smtClean="0"/>
          </a:p>
          <a:p>
            <a:r>
              <a:rPr lang="ru-RU" dirty="0"/>
              <a:t>Есть </a:t>
            </a:r>
            <a:r>
              <a:rPr lang="ru-RU" dirty="0" smtClean="0"/>
              <a:t>две подстановочные маски.</a:t>
            </a:r>
            <a:endParaRPr lang="ru-RU" dirty="0"/>
          </a:p>
          <a:p>
            <a:pPr lvl="1"/>
            <a:r>
              <a:rPr lang="ru-RU" dirty="0"/>
              <a:t>Если для сопоставления IP-адреса используется </a:t>
            </a:r>
            <a:r>
              <a:rPr lang="ru-RU" dirty="0" smtClean="0"/>
              <a:t>подстановочная маска, содержащая </a:t>
            </a:r>
            <a:r>
              <a:rPr lang="ru-RU" dirty="0"/>
              <a:t>все 0, то адрес совпадает точно.</a:t>
            </a:r>
          </a:p>
          <a:p>
            <a:pPr lvl="1"/>
            <a:r>
              <a:rPr lang="ru-RU" dirty="0"/>
              <a:t>Если для сопоставления 0.0.0.0 используется </a:t>
            </a:r>
            <a:r>
              <a:rPr lang="ru-RU" dirty="0" smtClean="0"/>
              <a:t>подстановочная маска, содержащая </a:t>
            </a:r>
            <a:r>
              <a:rPr lang="ru-RU" dirty="0"/>
              <a:t>все единицы, будут сопоставлены все IP-адреса.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137922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Основываясь на методах определения правил ACL, ACL можно разделить на следующие типы:</a:t>
            </a:r>
          </a:p>
          <a:p>
            <a:pPr lvl="1"/>
            <a:r>
              <a:rPr lang="ru-RU" dirty="0" smtClean="0"/>
              <a:t>Базовый </a:t>
            </a:r>
            <a:r>
              <a:rPr lang="ru-RU" dirty="0"/>
              <a:t>ACL, расширенный ACL, ACL уровня 2, ACL, определяемый пользователем и пользовательский ACL</a:t>
            </a:r>
          </a:p>
          <a:p>
            <a:r>
              <a:rPr lang="ru-RU" dirty="0"/>
              <a:t>Основываясь на методах идентификации ACL, ACL можно разделить на следующие типы:</a:t>
            </a:r>
          </a:p>
          <a:p>
            <a:pPr lvl="1"/>
            <a:r>
              <a:rPr lang="ru-RU" dirty="0"/>
              <a:t>Нумерованный ACL и именованный ACL</a:t>
            </a:r>
          </a:p>
          <a:p>
            <a:endParaRPr lang="en-US" altLang="zh-CN" dirty="0" smtClean="0"/>
          </a:p>
          <a:p>
            <a:r>
              <a:rPr lang="ru-RU" dirty="0"/>
              <a:t>Примечание: </a:t>
            </a:r>
            <a:r>
              <a:rPr lang="ru-RU" dirty="0" smtClean="0"/>
              <a:t>можно </a:t>
            </a:r>
            <a:r>
              <a:rPr lang="ru-RU" dirty="0"/>
              <a:t>указать номер для ACL. Списки ACL разных типов имеют разные диапазоны номеров. Также можно указать имя для ACL, чтобы лучше запомнить цель ACL. Именованный ACL состоит из имени и номера. То есть, при определении имени ACL можно указать номер ACL. Если не указать номер именованного ACL, система присвоит ему номер автоматически.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4956909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Базовый ACL:</a:t>
            </a:r>
          </a:p>
          <a:p>
            <a:pPr lvl="1"/>
            <a:r>
              <a:rPr lang="ru-RU" dirty="0"/>
              <a:t>Базовый ACL используется для сопоставления IP-адреса источника IP-пакета. Количество базовых ACL варьируется от 2000 до 2999.</a:t>
            </a:r>
          </a:p>
          <a:p>
            <a:pPr lvl="1"/>
            <a:r>
              <a:rPr lang="ru-RU" dirty="0"/>
              <a:t>В этом примере создается ACL 2000. Этот ACL является базовым ACL.</a:t>
            </a:r>
          </a:p>
          <a:p>
            <a:r>
              <a:rPr lang="ru-RU" dirty="0"/>
              <a:t>Расширенный ACL:</a:t>
            </a:r>
          </a:p>
          <a:p>
            <a:pPr lvl="1"/>
            <a:r>
              <a:rPr lang="ru-RU" dirty="0"/>
              <a:t>Расширенный ACL может быть сопоставлен на основе таких элементов, как IP-адрес источника, IP-адрес назначения, тип протокола, а также номера портов источника и назначения TCP или UDP в IP-пакете. Базовый ACL можно рассматривать как подмножество расширенных ACL. По сравнению с базовым ACL расширенный ACL определяет более точные, сложные и гибкие правила.</a:t>
            </a:r>
          </a:p>
          <a:p>
            <a:endParaRPr lang="en-US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8777712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Механизм сопоставления ACL:</a:t>
            </a:r>
          </a:p>
          <a:p>
            <a:pPr lvl="1"/>
            <a:r>
              <a:rPr lang="ru-RU" dirty="0"/>
              <a:t>После получения пакета устройство, на котором настроен ACL, сравнивает пакет с правилами ACL один за другим. Если пакет не соответствует ни одному правилу ACL, устройство пытается сопоставить пакет со следующим правилом ACL.</a:t>
            </a:r>
          </a:p>
          <a:p>
            <a:pPr lvl="1"/>
            <a:r>
              <a:rPr lang="ru-RU" dirty="0"/>
              <a:t>Если пакет соответствует правилу ACL, устройство выполняет действие, определенное в правиле, и останавливает сопоставление.</a:t>
            </a:r>
          </a:p>
          <a:p>
            <a:r>
              <a:rPr lang="ru-RU" dirty="0"/>
              <a:t>Процесс сопоставления: </a:t>
            </a:r>
            <a:r>
              <a:rPr lang="ru-RU" dirty="0" smtClean="0"/>
              <a:t>устройство </a:t>
            </a:r>
            <a:r>
              <a:rPr lang="ru-RU" dirty="0"/>
              <a:t>проверяет, настроен ли ACL.</a:t>
            </a:r>
          </a:p>
          <a:p>
            <a:pPr lvl="1"/>
            <a:r>
              <a:rPr lang="ru-RU" dirty="0"/>
              <a:t>Если ACL не настроен, устройство возвращает результат </a:t>
            </a:r>
            <a:r>
              <a:rPr lang="ru-RU" dirty="0" err="1"/>
              <a:t>negative</a:t>
            </a:r>
            <a:r>
              <a:rPr lang="ru-RU" dirty="0"/>
              <a:t> </a:t>
            </a:r>
            <a:r>
              <a:rPr lang="ru-RU" dirty="0" err="1"/>
              <a:t>match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Если ACL настроен, устройство проверяет, содержит ли ACL правила.</a:t>
            </a:r>
          </a:p>
          <a:p>
            <a:pPr lvl="2"/>
            <a:r>
              <a:rPr lang="ru-RU" dirty="0"/>
              <a:t>Если ACL не содержит правил, устройство возвращает результат </a:t>
            </a:r>
            <a:r>
              <a:rPr lang="ru-RU" dirty="0" err="1"/>
              <a:t>negative</a:t>
            </a:r>
            <a:r>
              <a:rPr lang="ru-RU" dirty="0"/>
              <a:t> </a:t>
            </a:r>
            <a:r>
              <a:rPr lang="ru-RU" dirty="0" err="1"/>
              <a:t>match</a:t>
            </a:r>
            <a:r>
              <a:rPr lang="ru-RU" dirty="0"/>
              <a:t>.</a:t>
            </a:r>
          </a:p>
          <a:p>
            <a:pPr lvl="2"/>
            <a:r>
              <a:rPr lang="ru-RU" dirty="0"/>
              <a:t>Если ACL содержит правила, устройство сопоставляет пакет с правилами в порядке возрастания идентификатора правила.</a:t>
            </a:r>
          </a:p>
          <a:p>
            <a:pPr lvl="3"/>
            <a:r>
              <a:rPr lang="ru-RU" dirty="0"/>
              <a:t>Если пакет соответствует правилу </a:t>
            </a:r>
            <a:r>
              <a:rPr lang="ru-RU" dirty="0" err="1"/>
              <a:t>permit</a:t>
            </a:r>
            <a:r>
              <a:rPr lang="ru-RU" dirty="0"/>
              <a:t>, устройство прекращает сопоставление и возвращает результат </a:t>
            </a:r>
            <a:r>
              <a:rPr lang="ru-RU" dirty="0" err="1"/>
              <a:t>positive</a:t>
            </a:r>
            <a:r>
              <a:rPr lang="ru-RU" dirty="0"/>
              <a:t> </a:t>
            </a:r>
            <a:r>
              <a:rPr lang="ru-RU" dirty="0" err="1"/>
              <a:t>match</a:t>
            </a:r>
            <a:r>
              <a:rPr lang="ru-RU" dirty="0"/>
              <a:t> (</a:t>
            </a:r>
            <a:r>
              <a:rPr lang="ru-RU" dirty="0" err="1"/>
              <a:t>permit</a:t>
            </a:r>
            <a:r>
              <a:rPr lang="ru-RU" dirty="0"/>
              <a:t>).</a:t>
            </a:r>
          </a:p>
          <a:p>
            <a:pPr lvl="3"/>
            <a:r>
              <a:rPr lang="ru-RU" dirty="0"/>
              <a:t>Если пакет соответствует правилу </a:t>
            </a:r>
            <a:r>
              <a:rPr lang="ru-RU" dirty="0" err="1"/>
              <a:t>deny</a:t>
            </a:r>
            <a:r>
              <a:rPr lang="ru-RU" dirty="0"/>
              <a:t>, устройство прекращает сопоставление и возвращает результат </a:t>
            </a:r>
            <a:r>
              <a:rPr lang="ru-RU" dirty="0" err="1"/>
              <a:t>positive</a:t>
            </a:r>
            <a:r>
              <a:rPr lang="ru-RU" dirty="0"/>
              <a:t> </a:t>
            </a:r>
            <a:r>
              <a:rPr lang="ru-RU" dirty="0" err="1"/>
              <a:t>match</a:t>
            </a:r>
            <a:r>
              <a:rPr lang="ru-RU" dirty="0"/>
              <a:t> (</a:t>
            </a:r>
            <a:r>
              <a:rPr lang="ru-RU" dirty="0" err="1"/>
              <a:t>deny</a:t>
            </a:r>
            <a:r>
              <a:rPr lang="ru-RU" dirty="0"/>
              <a:t>).</a:t>
            </a:r>
          </a:p>
          <a:p>
            <a:pPr lvl="3"/>
            <a:r>
              <a:rPr lang="ru-RU" dirty="0"/>
              <a:t>Если пакет не соответствует ни одному правилу в ACL, устройство возвращает результат </a:t>
            </a:r>
            <a:r>
              <a:rPr lang="ru-RU" dirty="0" err="1"/>
              <a:t>negative</a:t>
            </a:r>
            <a:r>
              <a:rPr lang="ru-RU" dirty="0"/>
              <a:t> </a:t>
            </a:r>
            <a:r>
              <a:rPr lang="ru-RU" dirty="0" err="1"/>
              <a:t>match</a:t>
            </a:r>
            <a:r>
              <a:rPr lang="ru-RU" dirty="0"/>
              <a:t>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112321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5752"/>
            <a:ext cx="5932800" cy="5108400"/>
          </a:xfrm>
        </p:spPr>
        <p:txBody>
          <a:bodyPr/>
          <a:lstStyle/>
          <a:p>
            <a:pPr lvl="0"/>
            <a:r>
              <a:rPr lang="ru-RU" altLang="zh-CN" dirty="0" smtClean="0"/>
              <a:t>Результаты сопоставления</a:t>
            </a:r>
            <a:r>
              <a:rPr lang="ru-RU" altLang="zh-CN" baseline="0" dirty="0" smtClean="0"/>
              <a:t> </a:t>
            </a:r>
            <a:r>
              <a:rPr lang="ru-RU" altLang="zh-CN" dirty="0" smtClean="0"/>
              <a:t>ACL включают </a:t>
            </a:r>
            <a:r>
              <a:rPr lang="en-US" altLang="zh-CN" dirty="0" smtClean="0"/>
              <a:t>positive match</a:t>
            </a:r>
            <a:r>
              <a:rPr lang="ru-RU" altLang="zh-CN" baseline="0" dirty="0" smtClean="0"/>
              <a:t> (</a:t>
            </a:r>
            <a:r>
              <a:rPr lang="ru-RU" altLang="zh-CN" dirty="0" smtClean="0"/>
              <a:t>положительное совпадение) и </a:t>
            </a:r>
            <a:r>
              <a:rPr lang="ru-RU" dirty="0" err="1" smtClean="0"/>
              <a:t>negative</a:t>
            </a:r>
            <a:r>
              <a:rPr lang="ru-RU" dirty="0" smtClean="0"/>
              <a:t> </a:t>
            </a:r>
            <a:r>
              <a:rPr lang="en-US" altLang="zh-CN" dirty="0" smtClean="0"/>
              <a:t>match</a:t>
            </a:r>
            <a:r>
              <a:rPr lang="ru-RU" altLang="zh-CN" dirty="0" smtClean="0"/>
              <a:t> (негативное совпадение).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Positive match: </a:t>
            </a:r>
            <a:r>
              <a:rPr lang="ru-RU" altLang="zh-CN" dirty="0" smtClean="0"/>
              <a:t>пакеты соответствуют правилу в ACL. Результатом является </a:t>
            </a:r>
            <a:r>
              <a:rPr lang="en-US" altLang="zh-CN" dirty="0" smtClean="0"/>
              <a:t>positive match</a:t>
            </a:r>
            <a:r>
              <a:rPr lang="ru-RU" altLang="zh-CN" dirty="0" smtClean="0"/>
              <a:t> независимо от того, соответствуют ли пакеты правилу </a:t>
            </a:r>
            <a:r>
              <a:rPr lang="en-US" altLang="zh-CN" dirty="0" smtClean="0"/>
              <a:t>permit </a:t>
            </a:r>
            <a:r>
              <a:rPr lang="ru-RU" altLang="zh-CN" dirty="0" smtClean="0"/>
              <a:t>или </a:t>
            </a:r>
            <a:r>
              <a:rPr lang="en-US" altLang="zh-CN" dirty="0" smtClean="0"/>
              <a:t>deny </a:t>
            </a:r>
            <a:r>
              <a:rPr lang="ru-RU" altLang="zh-CN" dirty="0" smtClean="0"/>
              <a:t>в ACL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 smtClean="0"/>
              <a:t>Negative match: </a:t>
            </a:r>
            <a:r>
              <a:rPr lang="ru-RU" altLang="zh-CN" dirty="0" smtClean="0"/>
              <a:t>ACL не существует, ACL не содержит правил, или пакеты не соответствуют правилу в ACL</a:t>
            </a:r>
            <a:r>
              <a:rPr lang="en-US" altLang="zh-CN" dirty="0" smtClean="0"/>
              <a:t>.</a:t>
            </a:r>
          </a:p>
          <a:p>
            <a:pPr lvl="0"/>
            <a:r>
              <a:rPr lang="ru-RU" altLang="zh-CN" dirty="0" smtClean="0"/>
              <a:t>Принцип сопоставления: сопоставление останавливается после сопоставления правил</a:t>
            </a:r>
            <a:r>
              <a:rPr lang="en-US" altLang="zh-CN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7047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r>
              <a:rPr lang="ru-RU" dirty="0"/>
              <a:t>ACL может состоять из нескольких операторов </a:t>
            </a:r>
            <a:r>
              <a:rPr lang="ru-RU" dirty="0" err="1"/>
              <a:t>deny</a:t>
            </a:r>
            <a:r>
              <a:rPr lang="ru-RU" dirty="0"/>
              <a:t> или </a:t>
            </a:r>
            <a:r>
              <a:rPr lang="ru-RU" dirty="0" err="1"/>
              <a:t>permit</a:t>
            </a:r>
            <a:r>
              <a:rPr lang="ru-RU" dirty="0"/>
              <a:t>. Каждый оператор описывает правило. Правила могут накладываться друг на друга или конфликтовать. Следовательно, порядок сопоставления ACL очень важен.</a:t>
            </a:r>
          </a:p>
          <a:p>
            <a:r>
              <a:rPr lang="ru-RU" dirty="0"/>
              <a:t>Устройства </a:t>
            </a:r>
            <a:r>
              <a:rPr lang="ru-RU" dirty="0" err="1"/>
              <a:t>Huawei</a:t>
            </a:r>
            <a:r>
              <a:rPr lang="ru-RU" dirty="0"/>
              <a:t> поддерживают два порядка соответствия: автоматический порядок (</a:t>
            </a:r>
            <a:r>
              <a:rPr lang="ru-RU" dirty="0" err="1"/>
              <a:t>auto</a:t>
            </a:r>
            <a:r>
              <a:rPr lang="ru-RU" dirty="0"/>
              <a:t>) и порядок конфигурации (</a:t>
            </a:r>
            <a:r>
              <a:rPr lang="ru-RU" dirty="0" err="1"/>
              <a:t>config</a:t>
            </a:r>
            <a:r>
              <a:rPr lang="ru-RU" dirty="0"/>
              <a:t>). Порядок сопоставления по умолчанию — </a:t>
            </a:r>
            <a:r>
              <a:rPr lang="ru-RU" dirty="0" err="1"/>
              <a:t>config</a:t>
            </a:r>
            <a:r>
              <a:rPr lang="ru-RU" dirty="0"/>
              <a:t>.</a:t>
            </a:r>
          </a:p>
          <a:p>
            <a:pPr lvl="1"/>
            <a:r>
              <a:rPr lang="ru-RU" dirty="0" err="1"/>
              <a:t>auto</a:t>
            </a:r>
            <a:r>
              <a:rPr lang="ru-RU" dirty="0"/>
              <a:t>: </a:t>
            </a:r>
            <a:r>
              <a:rPr lang="ru-RU" dirty="0" smtClean="0"/>
              <a:t>система </a:t>
            </a:r>
            <a:r>
              <a:rPr lang="ru-RU" dirty="0"/>
              <a:t>упорядочивает правила в соответствии с точностью правил (принцип «поиск в глубь») и сопоставляет пакеты с правилами в порядке убывания </a:t>
            </a:r>
            <a:r>
              <a:rPr lang="ru-RU" dirty="0" smtClean="0"/>
              <a:t>точности </a:t>
            </a:r>
            <a:r>
              <a:rPr lang="ru-RU" dirty="0"/>
              <a:t>–– в данном курсе подробно не описывается. Если вам это интересно, рассмотреть соответствующие материалы можно после занятий.</a:t>
            </a:r>
          </a:p>
          <a:p>
            <a:pPr lvl="1"/>
            <a:r>
              <a:rPr lang="ru-RU" dirty="0" err="1"/>
              <a:t>config</a:t>
            </a:r>
            <a:r>
              <a:rPr lang="ru-RU" dirty="0"/>
              <a:t>: </a:t>
            </a:r>
            <a:r>
              <a:rPr lang="ru-RU" dirty="0" smtClean="0"/>
              <a:t>система </a:t>
            </a:r>
            <a:r>
              <a:rPr lang="ru-RU" dirty="0"/>
              <a:t>сопоставляет пакеты с правилами ACL в порядке возрастания идентификатора правила. То есть в первую очередь обрабатывается правило с наименьшим </a:t>
            </a:r>
            <a:r>
              <a:rPr lang="ru-RU" dirty="0" smtClean="0"/>
              <a:t>идентификатором</a:t>
            </a:r>
            <a:r>
              <a:rPr lang="ru-RU" baseline="0" dirty="0" smtClean="0"/>
              <a:t> </a:t>
            </a:r>
            <a:r>
              <a:rPr lang="ru-RU" dirty="0" smtClean="0"/>
              <a:t>–– этот </a:t>
            </a:r>
            <a:r>
              <a:rPr lang="ru-RU" dirty="0"/>
              <a:t>порядок согласования описан выше.</a:t>
            </a:r>
          </a:p>
          <a:p>
            <a:pPr lvl="2"/>
            <a:r>
              <a:rPr lang="ru-RU" dirty="0"/>
              <a:t>Если добавляется другое правило, правило добавляется в соответствующую позицию, и сопоставление пакетов также выполняется в порядке возрастания.</a:t>
            </a:r>
          </a:p>
          <a:p>
            <a:pPr lvl="0"/>
            <a:r>
              <a:rPr lang="ru-RU" dirty="0"/>
              <a:t>Результат сопоставления:</a:t>
            </a:r>
          </a:p>
          <a:p>
            <a:pPr lvl="1"/>
            <a:r>
              <a:rPr lang="ru-RU" dirty="0"/>
              <a:t>Во-первых, давайте разберемся со значением ACL 2000.</a:t>
            </a:r>
          </a:p>
          <a:p>
            <a:pPr lvl="2"/>
            <a:r>
              <a:rPr lang="ru-RU" dirty="0"/>
              <a:t>Правило 1: разрешает пакеты с IP-адресом источника 192.168.1.1.</a:t>
            </a:r>
          </a:p>
          <a:p>
            <a:pPr lvl="2"/>
            <a:r>
              <a:rPr lang="ru-RU" dirty="0"/>
              <a:t>Правило 2: разрешает пакеты с IP-адресом источника 192.168.1.2.</a:t>
            </a:r>
          </a:p>
          <a:p>
            <a:pPr lvl="2"/>
            <a:r>
              <a:rPr lang="ru-RU" dirty="0"/>
              <a:t>Правило 3: отклоняет пакеты с IP-адресом источника 192.168.1.3.</a:t>
            </a:r>
          </a:p>
          <a:p>
            <a:pPr lvl="2"/>
            <a:r>
              <a:rPr lang="ru-RU" dirty="0"/>
              <a:t>Правило 4: разрешает пакеты со всех остальных IP-адресов.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5817954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5751"/>
            <a:ext cx="5932800" cy="5108400"/>
          </a:xfrm>
        </p:spPr>
        <p:txBody>
          <a:bodyPr/>
          <a:lstStyle/>
          <a:p>
            <a:pPr lvl="1"/>
            <a:r>
              <a:rPr lang="ru-RU" dirty="0" smtClean="0"/>
              <a:t>Когда пакеты с </a:t>
            </a:r>
            <a:r>
              <a:rPr lang="en-US" dirty="0" smtClean="0"/>
              <a:t>IP</a:t>
            </a:r>
            <a:r>
              <a:rPr lang="ru-RU" dirty="0" smtClean="0"/>
              <a:t>-адресом источника </a:t>
            </a:r>
            <a:r>
              <a:rPr lang="en-US" dirty="0" smtClean="0"/>
              <a:t>192.168.1.3 </a:t>
            </a:r>
            <a:r>
              <a:rPr lang="ru-RU" dirty="0" smtClean="0"/>
              <a:t>проходят через устройство, на котором настроен </a:t>
            </a:r>
            <a:r>
              <a:rPr lang="en-US" dirty="0" smtClean="0"/>
              <a:t>ACL:</a:t>
            </a:r>
            <a:endParaRPr lang="en-US" altLang="zh-CN" dirty="0" smtClean="0"/>
          </a:p>
          <a:p>
            <a:pPr lvl="2"/>
            <a:r>
              <a:rPr lang="ru-RU" dirty="0" smtClean="0"/>
              <a:t>Устройство сопоставляет</a:t>
            </a:r>
            <a:r>
              <a:rPr lang="ru-RU" baseline="0" dirty="0" smtClean="0"/>
              <a:t> пакеты с правилом </a:t>
            </a:r>
            <a:r>
              <a:rPr lang="en-US" dirty="0" smtClean="0"/>
              <a:t>1. </a:t>
            </a:r>
            <a:r>
              <a:rPr lang="ru-RU" dirty="0" smtClean="0"/>
              <a:t>Результат сопоставления – </a:t>
            </a:r>
            <a:r>
              <a:rPr lang="en-US" dirty="0" smtClean="0"/>
              <a:t>negative match.</a:t>
            </a:r>
            <a:endParaRPr lang="en-US" altLang="zh-CN" dirty="0" smtClean="0"/>
          </a:p>
          <a:p>
            <a:pPr lvl="2"/>
            <a:r>
              <a:rPr lang="ru-RU" dirty="0" smtClean="0"/>
              <a:t>Устройство продолжает сопоставлять пакеты с правилом </a:t>
            </a:r>
            <a:r>
              <a:rPr lang="en-US" dirty="0" smtClean="0"/>
              <a:t>2. </a:t>
            </a:r>
            <a:r>
              <a:rPr lang="ru-RU" dirty="0" smtClean="0"/>
              <a:t>Результат сопоставления – </a:t>
            </a:r>
            <a:r>
              <a:rPr lang="en-US" dirty="0" smtClean="0"/>
              <a:t>negative match.</a:t>
            </a:r>
            <a:endParaRPr lang="en-US" altLang="zh-CN" dirty="0" smtClean="0"/>
          </a:p>
          <a:p>
            <a:pPr lvl="2"/>
            <a:r>
              <a:rPr lang="ru-RU" dirty="0" smtClean="0"/>
              <a:t>Устройство продолжает сопоставлять пакеты с правилом </a:t>
            </a:r>
            <a:r>
              <a:rPr lang="en-US" dirty="0" smtClean="0"/>
              <a:t>3. </a:t>
            </a:r>
            <a:r>
              <a:rPr lang="ru-RU" dirty="0" smtClean="0"/>
              <a:t>Результат сопоставления – </a:t>
            </a:r>
            <a:r>
              <a:rPr lang="en-US" dirty="0" smtClean="0"/>
              <a:t>positive match,</a:t>
            </a:r>
            <a:r>
              <a:rPr lang="ru-RU" dirty="0" smtClean="0"/>
              <a:t> действие – </a:t>
            </a:r>
            <a:r>
              <a:rPr lang="en-US" dirty="0" smtClean="0"/>
              <a:t>deny.</a:t>
            </a:r>
            <a:endParaRPr lang="en-US" altLang="zh-CN" dirty="0" smtClean="0"/>
          </a:p>
          <a:p>
            <a:pPr lvl="0"/>
            <a:r>
              <a:rPr lang="ru-RU" dirty="0" smtClean="0"/>
              <a:t>Примечание: ACL обычно используются вместе с другими технологиями, а значение действий</a:t>
            </a:r>
            <a:r>
              <a:rPr lang="ru-RU" baseline="0" dirty="0" smtClean="0"/>
              <a:t> </a:t>
            </a:r>
            <a:r>
              <a:rPr lang="en-US" dirty="0" smtClean="0"/>
              <a:t>permit </a:t>
            </a:r>
            <a:r>
              <a:rPr lang="ru-RU" dirty="0" smtClean="0"/>
              <a:t>и </a:t>
            </a:r>
            <a:r>
              <a:rPr lang="en-US" dirty="0" smtClean="0"/>
              <a:t>deny </a:t>
            </a:r>
            <a:r>
              <a:rPr lang="ru-RU" dirty="0" smtClean="0"/>
              <a:t>могут меняться в зависимости от сценариев. Например, если ACL используется вместе с технологией фильтрации трафика (то есть, ACL запускается при фильтрации трафика), действие </a:t>
            </a:r>
            <a:r>
              <a:rPr lang="en-US" dirty="0" smtClean="0"/>
              <a:t>permit </a:t>
            </a:r>
            <a:r>
              <a:rPr lang="ru-RU" dirty="0" smtClean="0"/>
              <a:t>разрешает прохождение трафика, а действие </a:t>
            </a:r>
            <a:r>
              <a:rPr lang="en-US" dirty="0" smtClean="0"/>
              <a:t>deny </a:t>
            </a:r>
            <a:r>
              <a:rPr lang="ru-RU" dirty="0" smtClean="0"/>
              <a:t>отклоняет</a:t>
            </a:r>
            <a:r>
              <a:rPr lang="ru-RU" baseline="0" dirty="0" smtClean="0"/>
              <a:t> </a:t>
            </a:r>
            <a:r>
              <a:rPr lang="ru-RU" dirty="0" smtClean="0"/>
              <a:t>трафик.</a:t>
            </a:r>
            <a:endParaRPr lang="en-US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2898233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Huawei Sans" panose="020C0503030203020204" pitchFamily="34" charset="0"/>
            </a:endParaRPr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31800" y="7794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666596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448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Huawei Sans" panose="020C0503030203020204" pitchFamily="34" charset="0"/>
            </a:endParaRPr>
          </a:p>
        </p:txBody>
      </p:sp>
      <p:sp>
        <p:nvSpPr>
          <p:cNvPr id="7" name="幻灯片图像占位符 6"/>
          <p:cNvSpPr>
            <a:spLocks noGrp="1" noRot="1" noChangeAspect="1"/>
          </p:cNvSpPr>
          <p:nvPr>
            <p:ph type="sldImg"/>
          </p:nvPr>
        </p:nvSpPr>
        <p:spPr>
          <a:xfrm>
            <a:off x="431800" y="779463"/>
            <a:ext cx="5934075" cy="3338512"/>
          </a:xfrm>
        </p:spPr>
      </p:sp>
    </p:spTree>
    <p:extLst>
      <p:ext uri="{BB962C8B-B14F-4D97-AF65-F5344CB8AC3E}">
        <p14:creationId xmlns:p14="http://schemas.microsoft.com/office/powerpoint/2010/main" val="428973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31800" y="779463"/>
            <a:ext cx="5934075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93295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/>
              <a:t>Создание базового ACL.</a:t>
            </a:r>
          </a:p>
          <a:p>
            <a:pPr lvl="0"/>
            <a:r>
              <a:rPr lang="ru-RU" dirty="0"/>
              <a:t>[</a:t>
            </a:r>
            <a:r>
              <a:rPr lang="ru-RU" dirty="0" err="1"/>
              <a:t>Huawei</a:t>
            </a:r>
            <a:r>
              <a:rPr lang="ru-RU" dirty="0"/>
              <a:t>] </a:t>
            </a:r>
            <a:r>
              <a:rPr lang="ru-RU" b="1" dirty="0" err="1"/>
              <a:t>acl</a:t>
            </a:r>
            <a:r>
              <a:rPr lang="ru-RU" dirty="0"/>
              <a:t> [ </a:t>
            </a:r>
            <a:r>
              <a:rPr lang="ru-RU" b="1" dirty="0" err="1"/>
              <a:t>number</a:t>
            </a:r>
            <a:r>
              <a:rPr lang="ru-RU" dirty="0"/>
              <a:t> ] </a:t>
            </a:r>
            <a:r>
              <a:rPr lang="ru-RU" i="1" dirty="0" err="1"/>
              <a:t>acl-number</a:t>
            </a:r>
            <a:r>
              <a:rPr lang="ru-RU" dirty="0"/>
              <a:t> [ </a:t>
            </a:r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b="1" dirty="0"/>
              <a:t> </a:t>
            </a:r>
            <a:r>
              <a:rPr lang="ru-RU" dirty="0"/>
              <a:t>]</a:t>
            </a:r>
          </a:p>
          <a:p>
            <a:pPr lvl="1"/>
            <a:r>
              <a:rPr lang="ru-RU" i="1" dirty="0" err="1"/>
              <a:t>acl-number</a:t>
            </a:r>
            <a:r>
              <a:rPr lang="ru-RU" dirty="0"/>
              <a:t>: определяет номер ACL.</a:t>
            </a:r>
          </a:p>
          <a:p>
            <a:pPr lvl="1"/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dirty="0"/>
              <a:t>: указывает правило сопоставления правил ACL. </a:t>
            </a:r>
            <a:r>
              <a:rPr lang="ru-RU" b="1" dirty="0" err="1"/>
              <a:t>config</a:t>
            </a:r>
            <a:r>
              <a:rPr lang="ru-RU" dirty="0"/>
              <a:t> указывает порядок конфигурирования.</a:t>
            </a:r>
          </a:p>
          <a:p>
            <a:pPr lvl="0"/>
            <a:r>
              <a:rPr lang="ru-RU" dirty="0"/>
              <a:t>[</a:t>
            </a:r>
            <a:r>
              <a:rPr lang="ru-RU" dirty="0" err="1"/>
              <a:t>Huawei</a:t>
            </a:r>
            <a:r>
              <a:rPr lang="ru-RU" dirty="0"/>
              <a:t>] </a:t>
            </a:r>
            <a:r>
              <a:rPr lang="ru-RU" b="1" dirty="0" err="1"/>
              <a:t>acl</a:t>
            </a:r>
            <a:r>
              <a:rPr lang="ru-RU" b="1" dirty="0"/>
              <a:t> </a:t>
            </a:r>
            <a:r>
              <a:rPr lang="ru-RU" b="1" dirty="0" err="1"/>
              <a:t>name</a:t>
            </a:r>
            <a:r>
              <a:rPr lang="ru-RU" b="1" dirty="0"/>
              <a:t> </a:t>
            </a:r>
            <a:r>
              <a:rPr lang="ru-RU" i="1" dirty="0" err="1"/>
              <a:t>acl-name</a:t>
            </a:r>
            <a:r>
              <a:rPr lang="ru-RU" dirty="0"/>
              <a:t> { </a:t>
            </a:r>
            <a:r>
              <a:rPr lang="ru-RU" b="1" dirty="0" err="1"/>
              <a:t>basic</a:t>
            </a:r>
            <a:r>
              <a:rPr lang="ru-RU" dirty="0"/>
              <a:t> | </a:t>
            </a:r>
            <a:r>
              <a:rPr lang="ru-RU" i="1" dirty="0" err="1"/>
              <a:t>acl-number</a:t>
            </a:r>
            <a:r>
              <a:rPr lang="ru-RU" i="1" dirty="0"/>
              <a:t> </a:t>
            </a:r>
            <a:r>
              <a:rPr lang="ru-RU" dirty="0"/>
              <a:t>} [ </a:t>
            </a:r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b="1" dirty="0"/>
              <a:t> </a:t>
            </a:r>
            <a:r>
              <a:rPr lang="ru-RU" dirty="0"/>
              <a:t>]</a:t>
            </a:r>
          </a:p>
          <a:p>
            <a:pPr lvl="1"/>
            <a:r>
              <a:rPr lang="ru-RU" i="1" dirty="0" err="1"/>
              <a:t>acl-name</a:t>
            </a:r>
            <a:r>
              <a:rPr lang="ru-RU" dirty="0"/>
              <a:t>: определяет имя ACL.</a:t>
            </a:r>
          </a:p>
          <a:p>
            <a:pPr lvl="1"/>
            <a:r>
              <a:rPr lang="ru-RU" b="1" dirty="0" err="1"/>
              <a:t>basic</a:t>
            </a:r>
            <a:r>
              <a:rPr lang="ru-RU" dirty="0"/>
              <a:t>: указывает базовый ACL.</a:t>
            </a:r>
          </a:p>
          <a:p>
            <a:r>
              <a:rPr lang="ru-RU" dirty="0"/>
              <a:t>Настройка правила базового ACL.</a:t>
            </a:r>
          </a:p>
          <a:p>
            <a:pPr lvl="0"/>
            <a:r>
              <a:rPr lang="ru-RU" dirty="0"/>
              <a:t>[Huawei-acl-basic-2000] </a:t>
            </a:r>
            <a:r>
              <a:rPr lang="ru-RU" b="1" dirty="0" err="1"/>
              <a:t>rule</a:t>
            </a:r>
            <a:r>
              <a:rPr lang="ru-RU" dirty="0"/>
              <a:t> [ </a:t>
            </a:r>
            <a:r>
              <a:rPr lang="ru-RU" i="1" dirty="0" err="1"/>
              <a:t>rule-id</a:t>
            </a:r>
            <a:r>
              <a:rPr lang="ru-RU" dirty="0"/>
              <a:t> ] { </a:t>
            </a:r>
            <a:r>
              <a:rPr lang="ru-RU" b="1" dirty="0" err="1"/>
              <a:t>deny</a:t>
            </a:r>
            <a:r>
              <a:rPr lang="ru-RU" dirty="0"/>
              <a:t> | </a:t>
            </a:r>
            <a:r>
              <a:rPr lang="ru-RU" b="1" dirty="0" err="1"/>
              <a:t>permit</a:t>
            </a:r>
            <a:r>
              <a:rPr lang="ru-RU" dirty="0"/>
              <a:t> } [ </a:t>
            </a:r>
            <a:r>
              <a:rPr lang="ru-RU" b="1" dirty="0" err="1"/>
              <a:t>source</a:t>
            </a:r>
            <a:r>
              <a:rPr lang="ru-RU" dirty="0"/>
              <a:t> { </a:t>
            </a:r>
            <a:r>
              <a:rPr lang="ru-RU" i="1" dirty="0" err="1"/>
              <a:t>source-address</a:t>
            </a:r>
            <a:r>
              <a:rPr lang="ru-RU" i="1" dirty="0"/>
              <a:t> </a:t>
            </a:r>
            <a:r>
              <a:rPr lang="ru-RU" i="1" dirty="0" err="1"/>
              <a:t>source-wildcard</a:t>
            </a:r>
            <a:r>
              <a:rPr lang="ru-RU" dirty="0"/>
              <a:t> | </a:t>
            </a:r>
            <a:r>
              <a:rPr lang="ru-RU" b="1" dirty="0" err="1"/>
              <a:t>any</a:t>
            </a:r>
            <a:r>
              <a:rPr lang="ru-RU" dirty="0"/>
              <a:t> } | </a:t>
            </a:r>
            <a:r>
              <a:rPr lang="ru-RU" b="1" dirty="0" err="1"/>
              <a:t>time-range</a:t>
            </a:r>
            <a:r>
              <a:rPr lang="ru-RU" dirty="0"/>
              <a:t> </a:t>
            </a:r>
            <a:r>
              <a:rPr lang="ru-RU" i="1" dirty="0" err="1"/>
              <a:t>time-name</a:t>
            </a:r>
            <a:r>
              <a:rPr lang="ru-RU" dirty="0"/>
              <a:t> ] </a:t>
            </a:r>
          </a:p>
          <a:p>
            <a:pPr lvl="1"/>
            <a:r>
              <a:rPr lang="ru-RU" i="1" dirty="0" err="1"/>
              <a:t>rule-id</a:t>
            </a:r>
            <a:r>
              <a:rPr lang="ru-RU" dirty="0"/>
              <a:t>: определяет ID правила ACL.</a:t>
            </a:r>
          </a:p>
          <a:p>
            <a:pPr lvl="1"/>
            <a:r>
              <a:rPr lang="ru-RU" b="1" dirty="0" err="1"/>
              <a:t>deny</a:t>
            </a:r>
            <a:r>
              <a:rPr lang="ru-RU" dirty="0"/>
              <a:t>: отклоняет пакеты, соответствующие правилу.</a:t>
            </a:r>
          </a:p>
          <a:p>
            <a:pPr lvl="1"/>
            <a:r>
              <a:rPr lang="ru-RU" b="1" dirty="0" err="1"/>
              <a:t>permit</a:t>
            </a:r>
            <a:r>
              <a:rPr lang="ru-RU" dirty="0"/>
              <a:t>: разрешает пакеты, соответствующие правилу.</a:t>
            </a:r>
          </a:p>
          <a:p>
            <a:endParaRPr lang="en-US" altLang="zh-CN" dirty="0"/>
          </a:p>
        </p:txBody>
      </p:sp>
      <p:sp>
        <p:nvSpPr>
          <p:cNvPr id="6" name="幻灯片图像占位符 5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3398754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5751"/>
            <a:ext cx="5932800" cy="5108400"/>
          </a:xfrm>
        </p:spPr>
        <p:txBody>
          <a:bodyPr/>
          <a:lstStyle/>
          <a:p>
            <a:pPr lvl="1"/>
            <a:r>
              <a:rPr lang="en-US" altLang="zh-CN" b="1" dirty="0"/>
              <a:t>source</a:t>
            </a:r>
            <a:r>
              <a:rPr lang="en-US" altLang="zh-CN" dirty="0"/>
              <a:t> { </a:t>
            </a:r>
            <a:r>
              <a:rPr lang="en-US" altLang="zh-CN" i="1" dirty="0"/>
              <a:t>source-address source-wildcard </a:t>
            </a:r>
            <a:r>
              <a:rPr lang="en-US" altLang="zh-CN" dirty="0"/>
              <a:t>| </a:t>
            </a:r>
            <a:r>
              <a:rPr lang="en-US" altLang="zh-CN" b="1" dirty="0"/>
              <a:t>any</a:t>
            </a:r>
            <a:r>
              <a:rPr lang="en-US" altLang="zh-CN" dirty="0"/>
              <a:t> }: </a:t>
            </a:r>
            <a:r>
              <a:rPr lang="ru-RU" altLang="zh-CN" dirty="0" smtClean="0"/>
              <a:t>определяет </a:t>
            </a:r>
            <a:r>
              <a:rPr lang="en-US" altLang="zh-CN" dirty="0" smtClean="0"/>
              <a:t>IP</a:t>
            </a:r>
            <a:r>
              <a:rPr lang="ru-RU" altLang="zh-CN" dirty="0" smtClean="0"/>
              <a:t>-адрес источника пакетов, которые соответствуют правилу </a:t>
            </a:r>
            <a:r>
              <a:rPr lang="en-US" altLang="zh-CN" dirty="0" smtClean="0"/>
              <a:t>ACL. </a:t>
            </a:r>
            <a:r>
              <a:rPr lang="ru-RU" altLang="zh-CN" dirty="0" smtClean="0"/>
              <a:t>Если адрес источника не определен, сопоставляются пакеты с любыми адресами источника</a:t>
            </a:r>
            <a:r>
              <a:rPr lang="en-US" altLang="zh-CN" dirty="0" smtClean="0"/>
              <a:t>.  </a:t>
            </a:r>
            <a:endParaRPr lang="en-US" altLang="zh-CN" dirty="0"/>
          </a:p>
          <a:p>
            <a:pPr lvl="2"/>
            <a:r>
              <a:rPr lang="en-US" altLang="zh-CN" i="1" dirty="0"/>
              <a:t>source-address</a:t>
            </a:r>
            <a:r>
              <a:rPr lang="en-US" altLang="zh-CN" dirty="0"/>
              <a:t>: </a:t>
            </a:r>
            <a:r>
              <a:rPr lang="ru-RU" altLang="zh-CN" dirty="0" smtClean="0"/>
              <a:t>определяет </a:t>
            </a:r>
            <a:r>
              <a:rPr lang="en-US" altLang="zh-CN" dirty="0" smtClean="0"/>
              <a:t>IP</a:t>
            </a:r>
            <a:r>
              <a:rPr lang="ru-RU" altLang="zh-CN" dirty="0" smtClean="0"/>
              <a:t>-адрес источника пакетов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2"/>
            <a:r>
              <a:rPr lang="en-US" altLang="zh-CN" i="1" dirty="0"/>
              <a:t>source-wildcard</a:t>
            </a:r>
            <a:r>
              <a:rPr lang="en-US" altLang="zh-CN" dirty="0"/>
              <a:t>: </a:t>
            </a:r>
            <a:r>
              <a:rPr lang="ru-RU" altLang="zh-CN" dirty="0" smtClean="0"/>
              <a:t>определяет </a:t>
            </a:r>
            <a:r>
              <a:rPr lang="ru-RU" altLang="zh-CN" dirty="0" smtClean="0"/>
              <a:t>подстановочную маску </a:t>
            </a:r>
            <a:r>
              <a:rPr lang="en-US" altLang="zh-CN" dirty="0" smtClean="0"/>
              <a:t>IP</a:t>
            </a:r>
            <a:r>
              <a:rPr lang="ru-RU" altLang="zh-CN" dirty="0" smtClean="0"/>
              <a:t>-адреса источника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2"/>
            <a:r>
              <a:rPr lang="en-US" altLang="zh-CN" b="1" dirty="0"/>
              <a:t>any</a:t>
            </a:r>
            <a:r>
              <a:rPr lang="en-US" altLang="zh-CN" dirty="0"/>
              <a:t>: </a:t>
            </a:r>
            <a:r>
              <a:rPr lang="ru-RU" altLang="zh-CN" dirty="0" smtClean="0"/>
              <a:t>указывает любой</a:t>
            </a:r>
            <a:r>
              <a:rPr lang="ru-RU" altLang="zh-CN" baseline="0" dirty="0" smtClean="0"/>
              <a:t> </a:t>
            </a:r>
            <a:r>
              <a:rPr lang="en-US" altLang="zh-CN" dirty="0" smtClean="0"/>
              <a:t>IP</a:t>
            </a:r>
            <a:r>
              <a:rPr lang="ru-RU" altLang="zh-CN" dirty="0" smtClean="0"/>
              <a:t>=адрес источника пакетов.</a:t>
            </a:r>
            <a:r>
              <a:rPr lang="en-US" altLang="zh-CN" dirty="0" smtClean="0"/>
              <a:t> </a:t>
            </a:r>
            <a:r>
              <a:rPr lang="ru-RU" altLang="zh-CN" dirty="0" smtClean="0"/>
              <a:t>Другими словами, значение </a:t>
            </a:r>
            <a:r>
              <a:rPr lang="en-US" altLang="zh-CN" dirty="0" smtClean="0"/>
              <a:t>source-address </a:t>
            </a:r>
            <a:r>
              <a:rPr lang="ru-RU" altLang="zh-CN" dirty="0" smtClean="0"/>
              <a:t>– </a:t>
            </a:r>
            <a:r>
              <a:rPr lang="en-US" altLang="zh-CN" dirty="0" smtClean="0"/>
              <a:t>0.0.0.0 </a:t>
            </a:r>
            <a:r>
              <a:rPr lang="ru-RU" altLang="zh-CN" dirty="0" smtClean="0"/>
              <a:t>или значение </a:t>
            </a:r>
            <a:r>
              <a:rPr lang="en-US" altLang="zh-CN" dirty="0" smtClean="0"/>
              <a:t>source-wildcard </a:t>
            </a:r>
            <a:r>
              <a:rPr lang="ru-RU" altLang="zh-CN" dirty="0" smtClean="0"/>
              <a:t>– </a:t>
            </a:r>
            <a:r>
              <a:rPr lang="en-US" altLang="zh-CN" dirty="0" smtClean="0"/>
              <a:t>255.255.255.255</a:t>
            </a:r>
            <a:r>
              <a:rPr lang="en-US" altLang="zh-CN" dirty="0"/>
              <a:t>.</a:t>
            </a:r>
          </a:p>
          <a:p>
            <a:pPr lvl="1"/>
            <a:r>
              <a:rPr lang="en-US" altLang="zh-CN" b="1" dirty="0"/>
              <a:t>time-range </a:t>
            </a:r>
            <a:r>
              <a:rPr lang="en-US" altLang="zh-CN" i="1" dirty="0"/>
              <a:t>time-name</a:t>
            </a:r>
            <a:r>
              <a:rPr lang="en-US" altLang="zh-CN" dirty="0"/>
              <a:t>: </a:t>
            </a:r>
            <a:r>
              <a:rPr lang="ru-RU" altLang="zh-CN" dirty="0" smtClean="0"/>
              <a:t>указывает временной диапазон, в течение которого действует правило </a:t>
            </a:r>
            <a:r>
              <a:rPr lang="en-US" altLang="zh-CN" dirty="0" smtClean="0"/>
              <a:t>ACL</a:t>
            </a:r>
            <a:r>
              <a:rPr lang="ru-RU" altLang="zh-CN" dirty="0" smtClean="0"/>
              <a:t>. </a:t>
            </a:r>
            <a:r>
              <a:rPr lang="en-US" altLang="zh-CN" dirty="0" smtClean="0"/>
              <a:t>time-name </a:t>
            </a:r>
            <a:r>
              <a:rPr lang="ru-RU" altLang="zh-CN" dirty="0" smtClean="0"/>
              <a:t>определяет имя временного диапазона. Если временной диапазон не указан, правило </a:t>
            </a:r>
            <a:r>
              <a:rPr lang="en-US" altLang="zh-CN" dirty="0" smtClean="0"/>
              <a:t>ACL </a:t>
            </a:r>
            <a:r>
              <a:rPr lang="ru-RU" altLang="zh-CN" dirty="0" smtClean="0"/>
              <a:t>будет всегда действительным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890443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План </a:t>
            </a:r>
            <a:r>
              <a:rPr lang="ru-RU" dirty="0" smtClean="0"/>
              <a:t>конфигурирования:</a:t>
            </a:r>
            <a:endParaRPr lang="ru-RU" dirty="0"/>
          </a:p>
          <a:p>
            <a:pPr lvl="1"/>
            <a:r>
              <a:rPr lang="ru-RU" dirty="0"/>
              <a:t>Настроить базовый ACL и фильтрацию трафика для фильтрации пакетов из указанного сегмента сети.</a:t>
            </a:r>
          </a:p>
          <a:p>
            <a:pPr lvl="0"/>
            <a:r>
              <a:rPr lang="ru-RU" dirty="0"/>
              <a:t>Процедура: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Настройте IP-адреса и маршруты на маршрутизаторе.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Создайте ACL 2000 и настройте правила ACL, чтобы отклонять пакеты из сегмента сети 192.168.1.0/24 и разрешить пакеты из других сегментов сети.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Настройте фильтрацию трафика.</a:t>
            </a:r>
          </a:p>
          <a:p>
            <a:r>
              <a:rPr lang="ru-RU" dirty="0"/>
              <a:t>Примечание:</a:t>
            </a:r>
          </a:p>
          <a:p>
            <a:pPr lvl="1"/>
            <a:r>
              <a:rPr lang="ru-RU" dirty="0"/>
              <a:t>Команда </a:t>
            </a:r>
            <a:r>
              <a:rPr lang="ru-RU" b="1" dirty="0" err="1"/>
              <a:t>traffic-filter</a:t>
            </a:r>
            <a:r>
              <a:rPr lang="ru-RU" dirty="0"/>
              <a:t> применяет ACL к интерфейсу для фильтрации пакетов на интерфейсе.</a:t>
            </a:r>
          </a:p>
          <a:p>
            <a:pPr lvl="1"/>
            <a:r>
              <a:rPr lang="ru-RU" dirty="0"/>
              <a:t>Формат команды: </a:t>
            </a:r>
            <a:r>
              <a:rPr lang="ru-RU" b="1" dirty="0" err="1"/>
              <a:t>traffic-filter</a:t>
            </a:r>
            <a:r>
              <a:rPr lang="ru-RU" dirty="0"/>
              <a:t> { </a:t>
            </a:r>
            <a:r>
              <a:rPr lang="ru-RU" b="1" dirty="0" err="1"/>
              <a:t>inbound</a:t>
            </a:r>
            <a:r>
              <a:rPr lang="ru-RU" dirty="0"/>
              <a:t> | </a:t>
            </a:r>
            <a:r>
              <a:rPr lang="ru-RU" b="1" dirty="0" err="1"/>
              <a:t>outbound</a:t>
            </a:r>
            <a:r>
              <a:rPr lang="ru-RU" dirty="0"/>
              <a:t> } </a:t>
            </a:r>
            <a:r>
              <a:rPr lang="ru-RU" b="1" dirty="0" err="1"/>
              <a:t>acl</a:t>
            </a:r>
            <a:r>
              <a:rPr lang="ru-RU" dirty="0"/>
              <a:t> { </a:t>
            </a:r>
            <a:r>
              <a:rPr lang="ru-RU" i="1" dirty="0" err="1"/>
              <a:t>acl-number</a:t>
            </a:r>
            <a:r>
              <a:rPr lang="ru-RU" dirty="0"/>
              <a:t> | </a:t>
            </a:r>
            <a:r>
              <a:rPr lang="ru-RU" b="1" dirty="0" err="1"/>
              <a:t>name</a:t>
            </a:r>
            <a:r>
              <a:rPr lang="ru-RU" dirty="0"/>
              <a:t> </a:t>
            </a:r>
            <a:r>
              <a:rPr lang="ru-RU" i="1" dirty="0" err="1"/>
              <a:t>acl-name</a:t>
            </a:r>
            <a:r>
              <a:rPr lang="ru-RU" dirty="0"/>
              <a:t> }</a:t>
            </a:r>
          </a:p>
          <a:p>
            <a:pPr lvl="2"/>
            <a:r>
              <a:rPr lang="ru-RU" b="1" dirty="0" err="1"/>
              <a:t>inbound</a:t>
            </a:r>
            <a:r>
              <a:rPr lang="ru-RU" dirty="0"/>
              <a:t>: настраивает фильтрацию пакетов на основе ACL во входящем направлении интерфейса.</a:t>
            </a:r>
          </a:p>
          <a:p>
            <a:pPr lvl="2"/>
            <a:r>
              <a:rPr lang="ru-RU" b="1" dirty="0" err="1"/>
              <a:t>outbound</a:t>
            </a:r>
            <a:r>
              <a:rPr lang="ru-RU" dirty="0"/>
              <a:t>: настраивает фильтрацию пакетов на основе ACL в исходящем направлении интерфейса.</a:t>
            </a:r>
          </a:p>
          <a:p>
            <a:pPr lvl="2"/>
            <a:r>
              <a:rPr lang="ru-RU" b="1" dirty="0" err="1"/>
              <a:t>acl</a:t>
            </a:r>
            <a:r>
              <a:rPr lang="ru-RU" dirty="0"/>
              <a:t>: фильтрует пакеты на основе ACL IPv4.</a:t>
            </a:r>
          </a:p>
          <a:p>
            <a:pPr lvl="1"/>
            <a:endParaRPr lang="en-US" altLang="zh-CN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1546405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Создание расширенного ACL.</a:t>
            </a:r>
          </a:p>
          <a:p>
            <a:pPr lvl="0"/>
            <a:r>
              <a:rPr lang="ru-RU" dirty="0"/>
              <a:t>[</a:t>
            </a:r>
            <a:r>
              <a:rPr lang="ru-RU" dirty="0" err="1"/>
              <a:t>Huawei</a:t>
            </a:r>
            <a:r>
              <a:rPr lang="ru-RU" dirty="0"/>
              <a:t>] </a:t>
            </a:r>
            <a:r>
              <a:rPr lang="ru-RU" b="1" dirty="0" err="1"/>
              <a:t>acl</a:t>
            </a:r>
            <a:r>
              <a:rPr lang="ru-RU" dirty="0"/>
              <a:t> [ </a:t>
            </a:r>
            <a:r>
              <a:rPr lang="ru-RU" b="1" dirty="0" err="1"/>
              <a:t>number</a:t>
            </a:r>
            <a:r>
              <a:rPr lang="ru-RU" dirty="0"/>
              <a:t> ] </a:t>
            </a:r>
            <a:r>
              <a:rPr lang="ru-RU" i="1" dirty="0" err="1"/>
              <a:t>acl-number</a:t>
            </a:r>
            <a:r>
              <a:rPr lang="ru-RU" dirty="0"/>
              <a:t> [ </a:t>
            </a:r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b="1" dirty="0"/>
              <a:t> </a:t>
            </a:r>
            <a:r>
              <a:rPr lang="ru-RU" dirty="0"/>
              <a:t>]</a:t>
            </a:r>
          </a:p>
          <a:p>
            <a:pPr lvl="1"/>
            <a:r>
              <a:rPr lang="ru-RU" i="1" dirty="0" err="1"/>
              <a:t>acl-number</a:t>
            </a:r>
            <a:r>
              <a:rPr lang="ru-RU" dirty="0"/>
              <a:t>: определяет номер ACL.</a:t>
            </a:r>
          </a:p>
          <a:p>
            <a:pPr lvl="1"/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dirty="0"/>
              <a:t>: указывает правило сопоставления правил ACL. </a:t>
            </a:r>
            <a:r>
              <a:rPr lang="ru-RU" dirty="0" err="1"/>
              <a:t>config</a:t>
            </a:r>
            <a:r>
              <a:rPr lang="ru-RU" dirty="0"/>
              <a:t> указывает порядок конфигурирования.</a:t>
            </a:r>
          </a:p>
          <a:p>
            <a:pPr lvl="0"/>
            <a:r>
              <a:rPr lang="ru-RU" dirty="0"/>
              <a:t>[</a:t>
            </a:r>
            <a:r>
              <a:rPr lang="ru-RU" dirty="0" err="1"/>
              <a:t>Huawei</a:t>
            </a:r>
            <a:r>
              <a:rPr lang="ru-RU" dirty="0"/>
              <a:t>] </a:t>
            </a:r>
            <a:r>
              <a:rPr lang="ru-RU" b="1" dirty="0" err="1"/>
              <a:t>acl</a:t>
            </a:r>
            <a:r>
              <a:rPr lang="ru-RU" b="1" dirty="0"/>
              <a:t> </a:t>
            </a:r>
            <a:r>
              <a:rPr lang="ru-RU" b="1" dirty="0" err="1"/>
              <a:t>name</a:t>
            </a:r>
            <a:r>
              <a:rPr lang="ru-RU" b="1" dirty="0"/>
              <a:t> </a:t>
            </a:r>
            <a:r>
              <a:rPr lang="ru-RU" i="1" dirty="0" err="1"/>
              <a:t>acl-name</a:t>
            </a:r>
            <a:r>
              <a:rPr lang="ru-RU" dirty="0"/>
              <a:t> { </a:t>
            </a:r>
            <a:r>
              <a:rPr lang="ru-RU" b="1" dirty="0" err="1"/>
              <a:t>advance</a:t>
            </a:r>
            <a:r>
              <a:rPr lang="ru-RU" dirty="0"/>
              <a:t> | </a:t>
            </a:r>
            <a:r>
              <a:rPr lang="ru-RU" i="1" dirty="0" err="1"/>
              <a:t>acl-number</a:t>
            </a:r>
            <a:r>
              <a:rPr lang="ru-RU" dirty="0"/>
              <a:t> } [ </a:t>
            </a:r>
            <a:r>
              <a:rPr lang="ru-RU" b="1" dirty="0" err="1"/>
              <a:t>match-order</a:t>
            </a:r>
            <a:r>
              <a:rPr lang="ru-RU" b="1" dirty="0"/>
              <a:t> </a:t>
            </a:r>
            <a:r>
              <a:rPr lang="ru-RU" b="1" dirty="0" err="1"/>
              <a:t>config</a:t>
            </a:r>
            <a:r>
              <a:rPr lang="ru-RU" b="1" dirty="0"/>
              <a:t> </a:t>
            </a:r>
            <a:r>
              <a:rPr lang="ru-RU" dirty="0"/>
              <a:t>]</a:t>
            </a:r>
          </a:p>
          <a:p>
            <a:pPr lvl="1"/>
            <a:r>
              <a:rPr lang="ru-RU" i="1" dirty="0" err="1"/>
              <a:t>acl-name</a:t>
            </a:r>
            <a:r>
              <a:rPr lang="ru-RU" dirty="0"/>
              <a:t>: определяет имя ACL.</a:t>
            </a:r>
          </a:p>
          <a:p>
            <a:pPr lvl="1"/>
            <a:r>
              <a:rPr lang="ru-RU" b="1" dirty="0" err="1"/>
              <a:t>advance</a:t>
            </a:r>
            <a:r>
              <a:rPr lang="ru-RU" dirty="0"/>
              <a:t>: указывает расширенный ACL.</a:t>
            </a:r>
          </a:p>
          <a:p>
            <a:endParaRPr lang="en-US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9599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Настройка правила расширенного ACL.</a:t>
            </a:r>
          </a:p>
          <a:p>
            <a:r>
              <a:rPr lang="ru-RU" dirty="0"/>
              <a:t>Если типом протокола является IP:</a:t>
            </a:r>
          </a:p>
          <a:p>
            <a:pPr lvl="1"/>
            <a:r>
              <a:rPr lang="ru-RU" b="1" dirty="0" err="1"/>
              <a:t>rule</a:t>
            </a:r>
            <a:r>
              <a:rPr lang="ru-RU" dirty="0"/>
              <a:t> [ </a:t>
            </a:r>
            <a:r>
              <a:rPr lang="ru-RU" i="1" dirty="0" err="1"/>
              <a:t>rule-id</a:t>
            </a:r>
            <a:r>
              <a:rPr lang="ru-RU" dirty="0"/>
              <a:t> ] { </a:t>
            </a:r>
            <a:r>
              <a:rPr lang="ru-RU" b="1" dirty="0" err="1"/>
              <a:t>deny</a:t>
            </a:r>
            <a:r>
              <a:rPr lang="ru-RU" dirty="0"/>
              <a:t> | </a:t>
            </a:r>
            <a:r>
              <a:rPr lang="ru-RU" b="1" dirty="0" err="1"/>
              <a:t>permit</a:t>
            </a:r>
            <a:r>
              <a:rPr lang="ru-RU" dirty="0"/>
              <a:t> }</a:t>
            </a:r>
            <a:r>
              <a:rPr lang="ru-RU" b="1" dirty="0"/>
              <a:t> </a:t>
            </a:r>
            <a:r>
              <a:rPr lang="ru-RU" b="1" dirty="0" err="1"/>
              <a:t>ip</a:t>
            </a:r>
            <a:r>
              <a:rPr lang="ru-RU" b="1" dirty="0"/>
              <a:t> </a:t>
            </a:r>
            <a:r>
              <a:rPr lang="ru-RU" dirty="0"/>
              <a:t>[ </a:t>
            </a:r>
            <a:r>
              <a:rPr lang="ru-RU" b="1" dirty="0" err="1"/>
              <a:t>destination</a:t>
            </a:r>
            <a:r>
              <a:rPr lang="ru-RU" dirty="0"/>
              <a:t> { </a:t>
            </a:r>
            <a:r>
              <a:rPr lang="ru-RU" i="1" dirty="0" err="1"/>
              <a:t>destination-address</a:t>
            </a:r>
            <a:r>
              <a:rPr lang="ru-RU" dirty="0"/>
              <a:t> </a:t>
            </a:r>
            <a:r>
              <a:rPr lang="ru-RU" i="1" dirty="0" err="1"/>
              <a:t>destination-wildcard</a:t>
            </a:r>
            <a:r>
              <a:rPr lang="ru-RU" dirty="0"/>
              <a:t> | </a:t>
            </a:r>
            <a:r>
              <a:rPr lang="ru-RU" b="1" dirty="0" err="1"/>
              <a:t>any</a:t>
            </a:r>
            <a:r>
              <a:rPr lang="ru-RU" dirty="0"/>
              <a:t> } | </a:t>
            </a:r>
            <a:r>
              <a:rPr lang="ru-RU" b="1" dirty="0" err="1"/>
              <a:t>source</a:t>
            </a:r>
            <a:r>
              <a:rPr lang="ru-RU" dirty="0"/>
              <a:t> { </a:t>
            </a:r>
            <a:r>
              <a:rPr lang="ru-RU" i="1" dirty="0" err="1"/>
              <a:t>source-address</a:t>
            </a:r>
            <a:r>
              <a:rPr lang="ru-RU" i="1" dirty="0"/>
              <a:t> </a:t>
            </a:r>
            <a:r>
              <a:rPr lang="ru-RU" i="1" dirty="0" err="1"/>
              <a:t>source-wildcard</a:t>
            </a:r>
            <a:r>
              <a:rPr lang="ru-RU" i="1" dirty="0"/>
              <a:t> </a:t>
            </a:r>
            <a:r>
              <a:rPr lang="ru-RU" dirty="0"/>
              <a:t>| </a:t>
            </a:r>
            <a:r>
              <a:rPr lang="ru-RU" b="1" dirty="0" err="1"/>
              <a:t>any</a:t>
            </a:r>
            <a:r>
              <a:rPr lang="ru-RU" dirty="0"/>
              <a:t> } | </a:t>
            </a:r>
            <a:r>
              <a:rPr lang="ru-RU" b="1" dirty="0" err="1"/>
              <a:t>time-range</a:t>
            </a:r>
            <a:r>
              <a:rPr lang="ru-RU" dirty="0"/>
              <a:t> </a:t>
            </a:r>
            <a:r>
              <a:rPr lang="ru-RU" i="1" dirty="0" err="1"/>
              <a:t>time-name</a:t>
            </a:r>
            <a:r>
              <a:rPr lang="ru-RU" dirty="0"/>
              <a:t> | [ </a:t>
            </a:r>
            <a:r>
              <a:rPr lang="ru-RU" b="1" dirty="0" err="1"/>
              <a:t>dscp</a:t>
            </a:r>
            <a:r>
              <a:rPr lang="ru-RU" dirty="0"/>
              <a:t> </a:t>
            </a:r>
            <a:r>
              <a:rPr lang="ru-RU" i="1" dirty="0" err="1"/>
              <a:t>dscp</a:t>
            </a:r>
            <a:r>
              <a:rPr lang="ru-RU" dirty="0"/>
              <a:t> | [ </a:t>
            </a:r>
            <a:r>
              <a:rPr lang="ru-RU" b="1" dirty="0" err="1"/>
              <a:t>tos</a:t>
            </a:r>
            <a:r>
              <a:rPr lang="ru-RU" dirty="0"/>
              <a:t> </a:t>
            </a:r>
            <a:r>
              <a:rPr lang="ru-RU" i="1" dirty="0" err="1"/>
              <a:t>tos</a:t>
            </a:r>
            <a:r>
              <a:rPr lang="ru-RU" dirty="0"/>
              <a:t> | </a:t>
            </a:r>
            <a:r>
              <a:rPr lang="ru-RU" b="1" dirty="0" err="1"/>
              <a:t>precedence</a:t>
            </a:r>
            <a:r>
              <a:rPr lang="ru-RU" dirty="0"/>
              <a:t> </a:t>
            </a:r>
            <a:r>
              <a:rPr lang="ru-RU" i="1" dirty="0" err="1"/>
              <a:t>precedence</a:t>
            </a:r>
            <a:r>
              <a:rPr lang="ru-RU" dirty="0"/>
              <a:t> ] ] ] </a:t>
            </a:r>
          </a:p>
          <a:p>
            <a:pPr lvl="2"/>
            <a:r>
              <a:rPr lang="ru-RU" b="1" dirty="0" err="1"/>
              <a:t>ip</a:t>
            </a:r>
            <a:r>
              <a:rPr lang="ru-RU" dirty="0"/>
              <a:t>: указывает тип протокола IP.</a:t>
            </a:r>
          </a:p>
          <a:p>
            <a:pPr lvl="2"/>
            <a:r>
              <a:rPr lang="ru-RU" b="1" dirty="0" err="1"/>
              <a:t>destination</a:t>
            </a:r>
            <a:r>
              <a:rPr lang="ru-RU" dirty="0"/>
              <a:t> { </a:t>
            </a:r>
            <a:r>
              <a:rPr lang="ru-RU" i="1" dirty="0" err="1"/>
              <a:t>destination-address</a:t>
            </a:r>
            <a:r>
              <a:rPr lang="ru-RU" i="1" dirty="0"/>
              <a:t> </a:t>
            </a:r>
            <a:r>
              <a:rPr lang="ru-RU" i="1" dirty="0" err="1"/>
              <a:t>destination-wildcard</a:t>
            </a:r>
            <a:r>
              <a:rPr lang="ru-RU" i="1" dirty="0"/>
              <a:t> </a:t>
            </a:r>
            <a:r>
              <a:rPr lang="ru-RU" dirty="0"/>
              <a:t>| </a:t>
            </a:r>
            <a:r>
              <a:rPr lang="ru-RU" dirty="0" err="1"/>
              <a:t>any</a:t>
            </a:r>
            <a:r>
              <a:rPr lang="ru-RU" dirty="0"/>
              <a:t> }: определяет IP-адрес назначения пакетов, которые соответствуют правилу ACL. Если адрес назначения не указан, сопоставляются пакеты с любыми адресами назначения.</a:t>
            </a:r>
          </a:p>
          <a:p>
            <a:pPr lvl="2"/>
            <a:r>
              <a:rPr lang="ru-RU" b="1" dirty="0" err="1"/>
              <a:t>dscp</a:t>
            </a:r>
            <a:r>
              <a:rPr lang="ru-RU" dirty="0"/>
              <a:t> </a:t>
            </a:r>
            <a:r>
              <a:rPr lang="ru-RU" i="1" dirty="0" err="1"/>
              <a:t>dscp</a:t>
            </a:r>
            <a:r>
              <a:rPr lang="ru-RU" dirty="0"/>
              <a:t>: указывает точку кода дифференцированных услуг (DSCP) пакетов, которые соответствуют правилу ACL. Диапазон значений от 0 до 63.</a:t>
            </a:r>
          </a:p>
          <a:p>
            <a:pPr lvl="2"/>
            <a:r>
              <a:rPr lang="ru-RU" b="1" dirty="0" err="1"/>
              <a:t>tos</a:t>
            </a:r>
            <a:r>
              <a:rPr lang="ru-RU" i="1" dirty="0"/>
              <a:t> </a:t>
            </a:r>
            <a:r>
              <a:rPr lang="ru-RU" i="1" dirty="0" err="1"/>
              <a:t>tos</a:t>
            </a:r>
            <a:r>
              <a:rPr lang="ru-RU" dirty="0"/>
              <a:t>: указывает </a:t>
            </a:r>
            <a:r>
              <a:rPr lang="ru-RU" dirty="0" err="1"/>
              <a:t>ToS</a:t>
            </a:r>
            <a:r>
              <a:rPr lang="ru-RU" dirty="0"/>
              <a:t> пакетов, соответствующих правилу ACL. Диапазон значений от 0 до 15.</a:t>
            </a:r>
          </a:p>
          <a:p>
            <a:pPr lvl="2"/>
            <a:r>
              <a:rPr lang="ru-RU" b="1" dirty="0" err="1"/>
              <a:t>precedence</a:t>
            </a:r>
            <a:r>
              <a:rPr lang="ru-RU" dirty="0"/>
              <a:t> </a:t>
            </a:r>
            <a:r>
              <a:rPr lang="ru-RU" i="1" dirty="0" err="1"/>
              <a:t>precedence</a:t>
            </a:r>
            <a:r>
              <a:rPr lang="ru-RU" dirty="0"/>
              <a:t>: определяет приоритет пакетов, соответствующих правилу ACL. Диапазон значений от 0 до 7.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772765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80308"/>
            <a:ext cx="5932800" cy="5108400"/>
          </a:xfrm>
        </p:spPr>
        <p:txBody>
          <a:bodyPr/>
          <a:lstStyle/>
          <a:p>
            <a:pPr lvl="0"/>
            <a:r>
              <a:rPr lang="ru-RU" dirty="0" smtClean="0"/>
              <a:t>Если типом протокола является </a:t>
            </a:r>
            <a:r>
              <a:rPr lang="en-US" dirty="0" smtClean="0"/>
              <a:t>TCP:</a:t>
            </a:r>
            <a:endParaRPr lang="en-US" altLang="zh-CN" dirty="0" smtClean="0"/>
          </a:p>
          <a:p>
            <a:pPr lvl="1"/>
            <a:r>
              <a:rPr lang="en-US" b="1" dirty="0" smtClean="0"/>
              <a:t>rule</a:t>
            </a:r>
            <a:r>
              <a:rPr lang="en-US" dirty="0" smtClean="0"/>
              <a:t> [ </a:t>
            </a:r>
            <a:r>
              <a:rPr lang="en-US" i="1" dirty="0" smtClean="0"/>
              <a:t>rule-id</a:t>
            </a:r>
            <a:r>
              <a:rPr lang="en-US" dirty="0" smtClean="0"/>
              <a:t> ] { </a:t>
            </a:r>
            <a:r>
              <a:rPr lang="en-US" b="1" dirty="0" smtClean="0"/>
              <a:t>deny</a:t>
            </a:r>
            <a:r>
              <a:rPr lang="en-US" dirty="0" smtClean="0"/>
              <a:t> | </a:t>
            </a:r>
            <a:r>
              <a:rPr lang="en-US" b="1" dirty="0" smtClean="0"/>
              <a:t>permit</a:t>
            </a:r>
            <a:r>
              <a:rPr lang="en-US" dirty="0" smtClean="0"/>
              <a:t> } { </a:t>
            </a:r>
            <a:r>
              <a:rPr lang="en-US" i="1" dirty="0" smtClean="0"/>
              <a:t>protocol-number</a:t>
            </a:r>
            <a:r>
              <a:rPr lang="en-US" dirty="0" smtClean="0"/>
              <a:t> | </a:t>
            </a:r>
            <a:r>
              <a:rPr lang="en-US" b="1" dirty="0" err="1" smtClean="0"/>
              <a:t>tcp</a:t>
            </a:r>
            <a:r>
              <a:rPr lang="en-US" dirty="0" smtClean="0"/>
              <a:t> } [ </a:t>
            </a:r>
            <a:r>
              <a:rPr lang="en-US" b="1" dirty="0" smtClean="0"/>
              <a:t>destination</a:t>
            </a:r>
            <a:r>
              <a:rPr lang="en-US" dirty="0" smtClean="0"/>
              <a:t> { </a:t>
            </a:r>
            <a:r>
              <a:rPr lang="en-US" i="1" dirty="0" smtClean="0"/>
              <a:t>destination-address destination-wildcard </a:t>
            </a:r>
            <a:r>
              <a:rPr lang="en-US" dirty="0" smtClean="0"/>
              <a:t>| </a:t>
            </a:r>
            <a:r>
              <a:rPr lang="en-US" b="1" dirty="0" smtClean="0"/>
              <a:t>any</a:t>
            </a:r>
            <a:r>
              <a:rPr lang="en-US" dirty="0" smtClean="0"/>
              <a:t> } | </a:t>
            </a:r>
            <a:r>
              <a:rPr lang="en-US" b="1" dirty="0" smtClean="0"/>
              <a:t>destination-port</a:t>
            </a:r>
            <a:r>
              <a:rPr lang="en-US" dirty="0" smtClean="0"/>
              <a:t> { </a:t>
            </a:r>
            <a:r>
              <a:rPr lang="en-US" b="1" dirty="0" err="1" smtClean="0"/>
              <a:t>eq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err="1" smtClean="0"/>
              <a:t>gt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err="1" smtClean="0"/>
              <a:t>lt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smtClean="0"/>
              <a:t>range</a:t>
            </a:r>
            <a:r>
              <a:rPr lang="en-US" dirty="0" smtClean="0"/>
              <a:t> </a:t>
            </a:r>
            <a:r>
              <a:rPr lang="en-US" i="1" dirty="0" smtClean="0"/>
              <a:t>port-start port-end </a:t>
            </a:r>
            <a:r>
              <a:rPr lang="en-US" dirty="0" smtClean="0"/>
              <a:t>} | </a:t>
            </a:r>
            <a:r>
              <a:rPr lang="en-US" b="1" dirty="0" smtClean="0"/>
              <a:t>source </a:t>
            </a:r>
            <a:r>
              <a:rPr lang="en-US" dirty="0" smtClean="0"/>
              <a:t>{ </a:t>
            </a:r>
            <a:r>
              <a:rPr lang="en-US" i="1" dirty="0" smtClean="0"/>
              <a:t>source-address source-wildcard</a:t>
            </a:r>
            <a:r>
              <a:rPr lang="en-US" dirty="0" smtClean="0"/>
              <a:t> | </a:t>
            </a:r>
            <a:r>
              <a:rPr lang="en-US" b="1" dirty="0" smtClean="0"/>
              <a:t>any</a:t>
            </a:r>
            <a:r>
              <a:rPr lang="en-US" dirty="0" smtClean="0"/>
              <a:t> } | </a:t>
            </a:r>
            <a:r>
              <a:rPr lang="en-US" b="1" dirty="0" smtClean="0"/>
              <a:t>source-port</a:t>
            </a:r>
            <a:r>
              <a:rPr lang="en-US" dirty="0" smtClean="0"/>
              <a:t> { </a:t>
            </a:r>
            <a:r>
              <a:rPr lang="en-US" b="1" dirty="0" err="1" smtClean="0"/>
              <a:t>eq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err="1" smtClean="0"/>
              <a:t>gt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err="1" smtClean="0"/>
              <a:t>lt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smtClean="0"/>
              <a:t>range</a:t>
            </a:r>
            <a:r>
              <a:rPr lang="en-US" dirty="0" smtClean="0"/>
              <a:t> </a:t>
            </a:r>
            <a:r>
              <a:rPr lang="en-US" i="1" dirty="0" smtClean="0"/>
              <a:t>port-start port-end </a:t>
            </a:r>
            <a:r>
              <a:rPr lang="en-US" dirty="0" smtClean="0"/>
              <a:t>} | </a:t>
            </a:r>
            <a:r>
              <a:rPr lang="en-US" b="1" dirty="0" err="1" smtClean="0"/>
              <a:t>tcp</a:t>
            </a:r>
            <a:r>
              <a:rPr lang="en-US" b="1" dirty="0" smtClean="0"/>
              <a:t>-flag</a:t>
            </a:r>
            <a:r>
              <a:rPr lang="en-US" dirty="0" smtClean="0"/>
              <a:t> { </a:t>
            </a:r>
            <a:r>
              <a:rPr lang="en-US" b="1" dirty="0" err="1" smtClean="0"/>
              <a:t>ack</a:t>
            </a:r>
            <a:r>
              <a:rPr lang="en-US" dirty="0" smtClean="0"/>
              <a:t> | </a:t>
            </a:r>
            <a:r>
              <a:rPr lang="en-US" b="1" dirty="0" smtClean="0"/>
              <a:t>fin</a:t>
            </a:r>
            <a:r>
              <a:rPr lang="en-US" dirty="0" smtClean="0"/>
              <a:t> | </a:t>
            </a:r>
            <a:r>
              <a:rPr lang="en-US" b="1" dirty="0" err="1" smtClean="0"/>
              <a:t>syn</a:t>
            </a:r>
            <a:r>
              <a:rPr lang="en-US" dirty="0" smtClean="0"/>
              <a:t> } * | </a:t>
            </a:r>
            <a:r>
              <a:rPr lang="en-US" b="1" dirty="0" smtClean="0"/>
              <a:t>time-range</a:t>
            </a:r>
            <a:r>
              <a:rPr lang="en-US" dirty="0" smtClean="0"/>
              <a:t> </a:t>
            </a:r>
            <a:r>
              <a:rPr lang="en-US" i="1" dirty="0" smtClean="0"/>
              <a:t>time-name</a:t>
            </a:r>
            <a:r>
              <a:rPr lang="en-US" dirty="0" smtClean="0"/>
              <a:t> ] *</a:t>
            </a:r>
            <a:endParaRPr lang="en-US" altLang="zh-CN" dirty="0" smtClean="0"/>
          </a:p>
          <a:p>
            <a:pPr lvl="2"/>
            <a:r>
              <a:rPr lang="en-US" b="1" dirty="0" err="1" smtClean="0"/>
              <a:t>tcp</a:t>
            </a:r>
            <a:r>
              <a:rPr lang="en-US" dirty="0" smtClean="0"/>
              <a:t>: </a:t>
            </a:r>
            <a:r>
              <a:rPr lang="ru-RU" dirty="0" smtClean="0"/>
              <a:t>указывает, что типом протокола является </a:t>
            </a:r>
            <a:r>
              <a:rPr lang="en-US" dirty="0" smtClean="0"/>
              <a:t>TCP. </a:t>
            </a:r>
            <a:r>
              <a:rPr lang="ru-RU" dirty="0" smtClean="0"/>
              <a:t>Можно установить значение 6 для </a:t>
            </a:r>
            <a:r>
              <a:rPr lang="en-US" dirty="0" smtClean="0"/>
              <a:t>protocol-number</a:t>
            </a:r>
            <a:r>
              <a:rPr lang="ru-RU" dirty="0" smtClean="0"/>
              <a:t>, чтобы обозначить </a:t>
            </a:r>
            <a:r>
              <a:rPr lang="en-US" dirty="0" smtClean="0"/>
              <a:t>TCP.</a:t>
            </a:r>
            <a:endParaRPr lang="en-US" altLang="zh-CN" dirty="0" smtClean="0"/>
          </a:p>
          <a:p>
            <a:pPr lvl="2"/>
            <a:r>
              <a:rPr lang="en-US" b="1" dirty="0" smtClean="0"/>
              <a:t>destination-port</a:t>
            </a:r>
            <a:r>
              <a:rPr lang="en-US" dirty="0" smtClean="0"/>
              <a:t> { </a:t>
            </a:r>
            <a:r>
              <a:rPr lang="en-US" b="1" dirty="0" err="1" smtClean="0"/>
              <a:t>eq</a:t>
            </a:r>
            <a:r>
              <a:rPr lang="en-US" dirty="0" smtClean="0"/>
              <a:t> </a:t>
            </a:r>
            <a:r>
              <a:rPr lang="en-US" i="1" dirty="0" smtClean="0"/>
              <a:t>port </a:t>
            </a:r>
            <a:r>
              <a:rPr lang="en-US" dirty="0" smtClean="0"/>
              <a:t>| </a:t>
            </a:r>
            <a:r>
              <a:rPr lang="en-US" b="1" dirty="0" err="1" smtClean="0"/>
              <a:t>gt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err="1" smtClean="0"/>
              <a:t>lt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 | </a:t>
            </a:r>
            <a:r>
              <a:rPr lang="en-US" b="1" dirty="0" smtClean="0"/>
              <a:t>range</a:t>
            </a:r>
            <a:r>
              <a:rPr lang="en-US" dirty="0" smtClean="0"/>
              <a:t> </a:t>
            </a:r>
            <a:r>
              <a:rPr lang="en-US" i="1" dirty="0" smtClean="0"/>
              <a:t>port-start port-end </a:t>
            </a:r>
            <a:r>
              <a:rPr lang="en-US" dirty="0" smtClean="0"/>
              <a:t>}: </a:t>
            </a:r>
            <a:r>
              <a:rPr lang="ru-RU" dirty="0" smtClean="0"/>
              <a:t>определяет номер порта назначения </a:t>
            </a:r>
            <a:r>
              <a:rPr lang="en-US" dirty="0" smtClean="0"/>
              <a:t>TCP</a:t>
            </a:r>
            <a:r>
              <a:rPr lang="ru-RU" dirty="0" smtClean="0"/>
              <a:t> пакетов, которые соответствуют правилу </a:t>
            </a:r>
            <a:r>
              <a:rPr lang="en-US" dirty="0" smtClean="0"/>
              <a:t>ACL. </a:t>
            </a:r>
            <a:r>
              <a:rPr lang="ru-RU" dirty="0" smtClean="0"/>
              <a:t>Значение действительно,  только если типом протокола является </a:t>
            </a:r>
            <a:r>
              <a:rPr lang="en-US" dirty="0" smtClean="0"/>
              <a:t>TCP. </a:t>
            </a:r>
            <a:r>
              <a:rPr lang="ru-RU" dirty="0" smtClean="0"/>
              <a:t>Если номер порта назначения не указан, сопоставляются пакеты с любыми номерами порта назначения </a:t>
            </a:r>
            <a:r>
              <a:rPr lang="en-US" dirty="0" smtClean="0"/>
              <a:t>TCP.  </a:t>
            </a:r>
            <a:endParaRPr lang="en-US" altLang="zh-CN" dirty="0" smtClean="0"/>
          </a:p>
          <a:p>
            <a:pPr lvl="3"/>
            <a:r>
              <a:rPr lang="en-US" b="1" dirty="0" err="1" smtClean="0"/>
              <a:t>eq</a:t>
            </a:r>
            <a:r>
              <a:rPr lang="en-US" b="1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: </a:t>
            </a:r>
            <a:r>
              <a:rPr lang="ru-RU" dirty="0" smtClean="0"/>
              <a:t>равен номеру порта назначения</a:t>
            </a:r>
            <a:endParaRPr lang="en-US" altLang="zh-CN" dirty="0" smtClean="0"/>
          </a:p>
          <a:p>
            <a:pPr lvl="3"/>
            <a:r>
              <a:rPr lang="en-US" b="1" dirty="0" err="1" smtClean="0"/>
              <a:t>gt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: </a:t>
            </a:r>
            <a:r>
              <a:rPr lang="ru-RU" dirty="0" smtClean="0"/>
              <a:t>больше номера порта назначения</a:t>
            </a:r>
            <a:endParaRPr lang="en-US" altLang="zh-CN" dirty="0" smtClean="0"/>
          </a:p>
          <a:p>
            <a:pPr lvl="3"/>
            <a:r>
              <a:rPr lang="en-US" b="1" dirty="0" err="1" smtClean="0"/>
              <a:t>lt</a:t>
            </a:r>
            <a:r>
              <a:rPr lang="en-US" dirty="0" smtClean="0"/>
              <a:t> </a:t>
            </a:r>
            <a:r>
              <a:rPr lang="en-US" i="1" dirty="0" smtClean="0"/>
              <a:t>port</a:t>
            </a:r>
            <a:r>
              <a:rPr lang="en-US" dirty="0" smtClean="0"/>
              <a:t>: </a:t>
            </a:r>
            <a:r>
              <a:rPr lang="ru-RU" dirty="0" smtClean="0"/>
              <a:t>меньше номера порта назначения</a:t>
            </a:r>
            <a:endParaRPr lang="en-US" altLang="zh-CN" dirty="0" smtClean="0"/>
          </a:p>
          <a:p>
            <a:pPr lvl="3"/>
            <a:r>
              <a:rPr lang="en-US" b="1" dirty="0" smtClean="0"/>
              <a:t>range</a:t>
            </a:r>
            <a:r>
              <a:rPr lang="en-US" dirty="0" smtClean="0"/>
              <a:t> </a:t>
            </a:r>
            <a:r>
              <a:rPr lang="en-US" i="1" dirty="0" smtClean="0"/>
              <a:t>port-start port-end</a:t>
            </a:r>
            <a:r>
              <a:rPr lang="en-US" dirty="0" smtClean="0"/>
              <a:t>: </a:t>
            </a:r>
            <a:r>
              <a:rPr lang="ru-RU" dirty="0" smtClean="0"/>
              <a:t>определяет диапазон номеров порта источника</a:t>
            </a:r>
            <a:r>
              <a:rPr lang="en-US" dirty="0" smtClean="0"/>
              <a:t>.</a:t>
            </a:r>
            <a:endParaRPr lang="en-US" altLang="zh-CN" dirty="0" smtClean="0"/>
          </a:p>
          <a:p>
            <a:pPr lvl="2"/>
            <a:r>
              <a:rPr lang="en-US" b="1" dirty="0" err="1" smtClean="0"/>
              <a:t>tcp</a:t>
            </a:r>
            <a:r>
              <a:rPr lang="en-US" b="1" dirty="0" smtClean="0"/>
              <a:t>-flag</a:t>
            </a:r>
            <a:r>
              <a:rPr lang="en-US" dirty="0" smtClean="0"/>
              <a:t>: </a:t>
            </a:r>
            <a:r>
              <a:rPr lang="ru-RU" dirty="0" smtClean="0"/>
              <a:t>указывает </a:t>
            </a:r>
            <a:r>
              <a:rPr lang="en-US" dirty="0" smtClean="0"/>
              <a:t>SYN Flag </a:t>
            </a:r>
            <a:r>
              <a:rPr lang="ru-RU" dirty="0" smtClean="0"/>
              <a:t>в заголовке </a:t>
            </a:r>
            <a:r>
              <a:rPr lang="en-US" dirty="0" smtClean="0"/>
              <a:t>TCP</a:t>
            </a:r>
            <a:r>
              <a:rPr lang="ru-RU" dirty="0" smtClean="0"/>
              <a:t>-пакета</a:t>
            </a:r>
            <a:r>
              <a:rPr lang="en-US" dirty="0" smtClean="0"/>
              <a:t>.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971879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План </a:t>
            </a:r>
            <a:r>
              <a:rPr lang="ru-RU" dirty="0" smtClean="0"/>
              <a:t>конфигурирования:</a:t>
            </a:r>
            <a:endParaRPr lang="ru-RU" dirty="0"/>
          </a:p>
          <a:p>
            <a:pPr lvl="1"/>
            <a:r>
              <a:rPr lang="ru-RU" dirty="0" smtClean="0"/>
              <a:t>Настроить </a:t>
            </a:r>
            <a:r>
              <a:rPr lang="ru-RU" dirty="0"/>
              <a:t>расширенный ACL и фильтрацию трафика для фильтрации пакетов, которыми обмениваются отделы исследований и разработок и отделы маркетинга.</a:t>
            </a:r>
          </a:p>
          <a:p>
            <a:pPr lvl="0"/>
            <a:r>
              <a:rPr lang="ru-RU" dirty="0"/>
              <a:t>Процедура: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Настройте IP-адреса и маршруты на маршрутизаторе.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Создайте ACL 3001 и настройте правила для ACL, чтобы </a:t>
            </a:r>
            <a:r>
              <a:rPr lang="ru-RU" dirty="0" smtClean="0"/>
              <a:t>запретить пакеты </a:t>
            </a:r>
            <a:r>
              <a:rPr lang="ru-RU" dirty="0"/>
              <a:t>от отдела исследований и разработок в отдел маркетинга.</a:t>
            </a:r>
          </a:p>
          <a:p>
            <a:pPr marL="588600" lvl="1" indent="-228600">
              <a:buFont typeface="+mj-lt"/>
              <a:buAutoNum type="arabicPeriod"/>
            </a:pPr>
            <a:r>
              <a:rPr lang="ru-RU" dirty="0"/>
              <a:t>Создайте ACL 3002 и настройте правила для ACL, чтобы </a:t>
            </a:r>
            <a:r>
              <a:rPr lang="ru-RU" dirty="0" smtClean="0"/>
              <a:t>запретить пакеты </a:t>
            </a:r>
            <a:r>
              <a:rPr lang="ru-RU" dirty="0"/>
              <a:t>из отдела маркетинга в отдел исследований и разработок.</a:t>
            </a:r>
          </a:p>
          <a:p>
            <a:endParaRPr lang="en-US" altLang="zh-CN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9042984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ru-RU" dirty="0"/>
              <a:t>Процедура:</a:t>
            </a:r>
          </a:p>
          <a:p>
            <a:pPr marL="588600" lvl="1" indent="-228600">
              <a:buFont typeface="+mj-lt"/>
              <a:buAutoNum type="arabicPeriod" startAt="4"/>
            </a:pPr>
            <a:r>
              <a:rPr lang="ru-RU" dirty="0"/>
              <a:t>Настройте фильтрацию трафика во входящем направлении GE 0/0/1 и GE 0/0/2.</a:t>
            </a:r>
          </a:p>
          <a:p>
            <a:r>
              <a:rPr lang="ru-RU" dirty="0"/>
              <a:t>Примечание:</a:t>
            </a:r>
          </a:p>
          <a:p>
            <a:pPr lvl="1"/>
            <a:r>
              <a:rPr lang="ru-RU" dirty="0"/>
              <a:t>Команда </a:t>
            </a:r>
            <a:r>
              <a:rPr lang="ru-RU" b="1" dirty="0" err="1"/>
              <a:t>traffic-filter</a:t>
            </a:r>
            <a:r>
              <a:rPr lang="ru-RU" dirty="0"/>
              <a:t> применяет ACL к интерфейсу для фильтрации пакетов на интерфейсе.</a:t>
            </a:r>
          </a:p>
          <a:p>
            <a:pPr lvl="1"/>
            <a:r>
              <a:rPr lang="ru-RU" dirty="0"/>
              <a:t>Формат команды: </a:t>
            </a:r>
            <a:r>
              <a:rPr lang="ru-RU" b="1" dirty="0" err="1"/>
              <a:t>traffic-filter</a:t>
            </a:r>
            <a:r>
              <a:rPr lang="ru-RU" dirty="0"/>
              <a:t> { </a:t>
            </a:r>
            <a:r>
              <a:rPr lang="ru-RU" b="1" dirty="0" err="1"/>
              <a:t>inbound</a:t>
            </a:r>
            <a:r>
              <a:rPr lang="ru-RU" dirty="0"/>
              <a:t> | </a:t>
            </a:r>
            <a:r>
              <a:rPr lang="ru-RU" b="1" dirty="0" err="1"/>
              <a:t>outbound</a:t>
            </a:r>
            <a:r>
              <a:rPr lang="ru-RU" dirty="0"/>
              <a:t> } </a:t>
            </a:r>
            <a:r>
              <a:rPr lang="ru-RU" b="1" dirty="0" err="1"/>
              <a:t>acl</a:t>
            </a:r>
            <a:r>
              <a:rPr lang="ru-RU" b="1" dirty="0"/>
              <a:t> </a:t>
            </a:r>
            <a:r>
              <a:rPr lang="ru-RU" dirty="0"/>
              <a:t>{ </a:t>
            </a:r>
            <a:r>
              <a:rPr lang="ru-RU" i="1" dirty="0" err="1"/>
              <a:t>acl-number</a:t>
            </a:r>
            <a:r>
              <a:rPr lang="ru-RU" dirty="0"/>
              <a:t> | </a:t>
            </a:r>
            <a:r>
              <a:rPr lang="ru-RU" b="1" dirty="0" err="1"/>
              <a:t>name</a:t>
            </a:r>
            <a:r>
              <a:rPr lang="ru-RU" b="1" dirty="0"/>
              <a:t> </a:t>
            </a:r>
            <a:r>
              <a:rPr lang="ru-RU" i="1" dirty="0" err="1"/>
              <a:t>acl-name</a:t>
            </a:r>
            <a:r>
              <a:rPr lang="ru-RU" dirty="0"/>
              <a:t> }</a:t>
            </a:r>
          </a:p>
          <a:p>
            <a:pPr lvl="2"/>
            <a:r>
              <a:rPr lang="ru-RU" b="1" dirty="0" err="1"/>
              <a:t>inbound</a:t>
            </a:r>
            <a:r>
              <a:rPr lang="ru-RU" dirty="0"/>
              <a:t>: настраивает фильтрацию пакетов на основе ACL во входящем направлении интерфейса.</a:t>
            </a:r>
          </a:p>
          <a:p>
            <a:pPr lvl="2"/>
            <a:r>
              <a:rPr lang="ru-RU" b="1" dirty="0" err="1"/>
              <a:t>outbound</a:t>
            </a:r>
            <a:r>
              <a:rPr lang="ru-RU" dirty="0"/>
              <a:t>: настраивает фильтрацию пакетов на основе ACL в исходящем направлении интерфейса.</a:t>
            </a:r>
          </a:p>
          <a:p>
            <a:pPr lvl="2"/>
            <a:r>
              <a:rPr lang="ru-RU" b="1" dirty="0" err="1"/>
              <a:t>acl</a:t>
            </a:r>
            <a:r>
              <a:rPr lang="ru-RU" dirty="0"/>
              <a:t>: фильтрует пакеты на основе ACL IPv4.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03940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Примечание:</a:t>
            </a:r>
          </a:p>
          <a:p>
            <a:pPr lvl="1"/>
            <a:r>
              <a:rPr lang="ru-RU" dirty="0"/>
              <a:t>Реализация списков ACL зависит от </a:t>
            </a:r>
            <a:r>
              <a:rPr lang="ru-RU" dirty="0" smtClean="0"/>
              <a:t>поставщика. </a:t>
            </a:r>
            <a:r>
              <a:rPr lang="ru-RU" dirty="0"/>
              <a:t>В этом курсе описывается технология ACL, реализованная на устройствах </a:t>
            </a:r>
            <a:r>
              <a:rPr lang="ru-RU" dirty="0" err="1"/>
              <a:t>Huawei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Локальная сеть (LAN) — это компьютерная сеть, которая соединяет компьютеры на ограниченной территории, например, в жилом районе, школе, лаборатории, кампусе колледжа или офисном здании.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9479330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ru-RU"/>
              <a:t>C</a:t>
            </a:r>
          </a:p>
          <a:p>
            <a:pPr marL="228600" indent="-228600">
              <a:buFont typeface="+mj-lt"/>
              <a:buAutoNum type="arabicPeriod"/>
            </a:pPr>
            <a:r>
              <a:rPr lang="ru-RU"/>
              <a:t>Такие параметры, как IP-адрес источника/назначения, номер порта источника/назначения, тип протокола и флаг TCP (SYN, ACK или FIN).</a:t>
            </a:r>
          </a:p>
          <a:p>
            <a:endParaRPr lang="en-US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4321640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02231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8682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196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851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Быстрое развитие сети создает следующие проблемы для сетевой безопасности и </a:t>
            </a:r>
            <a:r>
              <a:rPr lang="ru-RU" dirty="0" err="1"/>
              <a:t>QoS</a:t>
            </a:r>
            <a:r>
              <a:rPr lang="ru-RU" dirty="0"/>
              <a:t>:</a:t>
            </a:r>
          </a:p>
          <a:p>
            <a:pPr lvl="1"/>
            <a:r>
              <a:rPr lang="ru-RU" dirty="0"/>
              <a:t>получение доступа к ресурсам </a:t>
            </a:r>
            <a:r>
              <a:rPr lang="ru-RU" dirty="0" smtClean="0"/>
              <a:t>ключевых серверов </a:t>
            </a:r>
            <a:r>
              <a:rPr lang="ru-RU" dirty="0"/>
              <a:t>предприятия без разрешения, утечка конфиденциальной информации предприятия — все это создает потенциальную угрозу безопасности предприятия;</a:t>
            </a:r>
          </a:p>
          <a:p>
            <a:pPr lvl="1"/>
            <a:r>
              <a:rPr lang="ru-RU" dirty="0"/>
              <a:t>распространение вируса из Интернета во внутреннюю сеть предприятия — угроза безопасности внутренней сети;</a:t>
            </a:r>
          </a:p>
          <a:p>
            <a:pPr lvl="1"/>
            <a:r>
              <a:rPr lang="ru-RU" dirty="0" smtClean="0"/>
              <a:t>Бесконтрольное использование </a:t>
            </a:r>
            <a:r>
              <a:rPr lang="ru-RU" dirty="0"/>
              <a:t>пропускной способности сети </a:t>
            </a:r>
            <a:r>
              <a:rPr lang="ru-RU" dirty="0" smtClean="0"/>
              <a:t>услугами</a:t>
            </a:r>
            <a:r>
              <a:rPr lang="ru-RU" baseline="0" dirty="0" smtClean="0"/>
              <a:t> создает проблемы </a:t>
            </a:r>
            <a:r>
              <a:rPr lang="ru-RU" dirty="0" smtClean="0"/>
              <a:t>для </a:t>
            </a:r>
            <a:r>
              <a:rPr lang="ru-RU" dirty="0"/>
              <a:t>чувствительных к задержкам услуг, таких как голос и видео — снижает удобство использования.</a:t>
            </a:r>
          </a:p>
          <a:p>
            <a:pPr lvl="0"/>
            <a:r>
              <a:rPr lang="ru-RU" dirty="0" smtClean="0">
                <a:solidFill>
                  <a:schemeClr val="accent6"/>
                </a:solidFill>
              </a:rPr>
              <a:t>Все это серьезно влияет </a:t>
            </a:r>
            <a:r>
              <a:rPr lang="ru-RU" dirty="0">
                <a:solidFill>
                  <a:schemeClr val="accent6"/>
                </a:solidFill>
              </a:rPr>
              <a:t>на </a:t>
            </a:r>
            <a:r>
              <a:rPr lang="ru-RU" dirty="0" smtClean="0">
                <a:solidFill>
                  <a:schemeClr val="accent6"/>
                </a:solidFill>
              </a:rPr>
              <a:t>качество связи, по этой причине</a:t>
            </a:r>
            <a:r>
              <a:rPr lang="ru-RU" baseline="0" dirty="0" smtClean="0">
                <a:solidFill>
                  <a:schemeClr val="accent6"/>
                </a:solidFill>
              </a:rPr>
              <a:t> </a:t>
            </a:r>
            <a:r>
              <a:rPr lang="ru-RU" dirty="0" smtClean="0">
                <a:solidFill>
                  <a:schemeClr val="accent6"/>
                </a:solidFill>
              </a:rPr>
              <a:t>необходимо внедрение</a:t>
            </a:r>
            <a:r>
              <a:rPr lang="ru-RU" baseline="0" dirty="0" smtClean="0">
                <a:solidFill>
                  <a:schemeClr val="accent6"/>
                </a:solidFill>
              </a:rPr>
              <a:t> политик</a:t>
            </a:r>
            <a:r>
              <a:rPr lang="ru-RU" dirty="0" smtClean="0">
                <a:solidFill>
                  <a:schemeClr val="accent6"/>
                </a:solidFill>
              </a:rPr>
              <a:t> сетевой безопасности </a:t>
            </a:r>
            <a:r>
              <a:rPr lang="ru-RU" dirty="0">
                <a:solidFill>
                  <a:schemeClr val="accent6"/>
                </a:solidFill>
              </a:rPr>
              <a:t>и </a:t>
            </a:r>
            <a:r>
              <a:rPr lang="ru-RU" dirty="0" err="1">
                <a:solidFill>
                  <a:schemeClr val="accent6"/>
                </a:solidFill>
              </a:rPr>
              <a:t>QoS</a:t>
            </a:r>
            <a:r>
              <a:rPr lang="ru-RU" dirty="0">
                <a:solidFill>
                  <a:schemeClr val="accent6"/>
                </a:solidFill>
              </a:rPr>
              <a:t>. </a:t>
            </a:r>
            <a:r>
              <a:rPr lang="ru-RU" dirty="0" smtClean="0">
                <a:solidFill>
                  <a:schemeClr val="accent6"/>
                </a:solidFill>
              </a:rPr>
              <a:t>Необходим </a:t>
            </a:r>
            <a:r>
              <a:rPr lang="ru-RU" dirty="0">
                <a:solidFill>
                  <a:schemeClr val="accent6"/>
                </a:solidFill>
              </a:rPr>
              <a:t>инструмент для фильтрации трафика.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134392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ACL точно идентифицирует и контролирует пакеты в сети для управления характеристиками доступа к сети, предотвращения сетевых атак и улучшения использования полосы пропускания. Таким образом, ACL обеспечивают безопасность и </a:t>
            </a:r>
            <a:r>
              <a:rPr lang="ru-RU" dirty="0" err="1"/>
              <a:t>QoS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ACL представляет собой набор последовательных правил, состоящий из операторов </a:t>
            </a:r>
            <a:r>
              <a:rPr lang="ru-RU" dirty="0" err="1" smtClean="0"/>
              <a:t>permit</a:t>
            </a:r>
            <a:r>
              <a:rPr lang="ru-RU" dirty="0" smtClean="0"/>
              <a:t>/</a:t>
            </a:r>
            <a:r>
              <a:rPr lang="ru-RU" dirty="0" err="1" smtClean="0"/>
              <a:t>deny</a:t>
            </a:r>
            <a:r>
              <a:rPr lang="ru-RU" dirty="0" smtClean="0"/>
              <a:t> </a:t>
            </a:r>
            <a:r>
              <a:rPr lang="ru-RU" sz="1100" dirty="0" smtClean="0">
                <a:latin typeface="Huawei Sans" panose="020C0503030203020204" pitchFamily="34" charset="0"/>
              </a:rPr>
              <a:t>(разрешения/отклонения)</a:t>
            </a:r>
            <a:r>
              <a:rPr lang="ru-RU" dirty="0" smtClean="0"/>
              <a:t>. </a:t>
            </a:r>
            <a:r>
              <a:rPr lang="ru-RU" dirty="0"/>
              <a:t>ACL классифицирует пакеты по полям сопоставления в пакетах</a:t>
            </a:r>
            <a:r>
              <a:rPr lang="ru-RU" dirty="0" smtClean="0"/>
              <a:t>.</a:t>
            </a:r>
            <a:endParaRPr lang="ru-RU" dirty="0"/>
          </a:p>
          <a:p>
            <a:pPr lvl="1"/>
            <a:r>
              <a:rPr lang="ru-RU" dirty="0"/>
              <a:t>ACL может соответствовать элементам, например IP-адресам источника и назначения, номерам портов источника и назначения и типам протоколов в IP-</a:t>
            </a:r>
            <a:r>
              <a:rPr lang="ru-RU" dirty="0" err="1"/>
              <a:t>датаграммах</a:t>
            </a:r>
            <a:r>
              <a:rPr lang="ru-RU" dirty="0"/>
              <a:t>. Он также может соответствовать маршрутам.</a:t>
            </a:r>
          </a:p>
          <a:p>
            <a:r>
              <a:rPr lang="ru-RU" dirty="0"/>
              <a:t>В данном курсе для описания списков ACL используется фильтрация трафика.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41397087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4446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pPr>
              <a:lnSpc>
                <a:spcPct val="114000"/>
              </a:lnSpc>
            </a:pPr>
            <a:r>
              <a:rPr lang="ru-RU" dirty="0"/>
              <a:t>Состав ACL:</a:t>
            </a:r>
          </a:p>
          <a:p>
            <a:pPr lvl="1">
              <a:lnSpc>
                <a:spcPct val="114000"/>
              </a:lnSpc>
            </a:pPr>
            <a:r>
              <a:rPr lang="ru-RU" dirty="0"/>
              <a:t>Номер </a:t>
            </a:r>
            <a:r>
              <a:rPr lang="ru-RU" dirty="0" smtClean="0"/>
              <a:t>ACL. </a:t>
            </a:r>
            <a:r>
              <a:rPr lang="ru-RU" dirty="0"/>
              <a:t>ACL идентифицируется по номеру ACL. Каждому ACL должен быть назначен номер ACL. Диапазон номеров ACL зависит от типа ACL, который будет описан позже.</a:t>
            </a:r>
          </a:p>
          <a:p>
            <a:pPr lvl="1">
              <a:lnSpc>
                <a:spcPct val="114000"/>
              </a:lnSpc>
            </a:pPr>
            <a:r>
              <a:rPr lang="ru-RU" dirty="0" smtClean="0"/>
              <a:t>Правило. </a:t>
            </a:r>
            <a:r>
              <a:rPr lang="ru-RU" dirty="0"/>
              <a:t>Как упоминалось выше, ACL состоит из нескольких операторов </a:t>
            </a:r>
            <a:r>
              <a:rPr lang="ru-RU" dirty="0" err="1"/>
              <a:t>permit</a:t>
            </a:r>
            <a:r>
              <a:rPr lang="ru-RU" dirty="0"/>
              <a:t>/</a:t>
            </a:r>
            <a:r>
              <a:rPr lang="ru-RU" dirty="0" err="1"/>
              <a:t>deny</a:t>
            </a:r>
            <a:r>
              <a:rPr lang="ru-RU" dirty="0"/>
              <a:t>, и каждый оператор является правилом ACL.</a:t>
            </a:r>
          </a:p>
          <a:p>
            <a:pPr lvl="1">
              <a:lnSpc>
                <a:spcPct val="114000"/>
              </a:lnSpc>
            </a:pPr>
            <a:r>
              <a:rPr lang="ru-RU" dirty="0"/>
              <a:t>Идентификатор </a:t>
            </a:r>
            <a:r>
              <a:rPr lang="ru-RU" dirty="0" smtClean="0"/>
              <a:t>правила. </a:t>
            </a:r>
            <a:r>
              <a:rPr lang="ru-RU" dirty="0"/>
              <a:t>У каждого правила ACL есть идентификатор, который идентифицирует правило. Идентификаторы правил можно определить вручную или они могут быть присвоены системой автоматически. Идентификатор правила находится в диапазоне от 0 до 4294967294. Все правила расположены в порядке возрастания идентификатора правила.</a:t>
            </a:r>
          </a:p>
          <a:p>
            <a:pPr lvl="1">
              <a:lnSpc>
                <a:spcPct val="114000"/>
              </a:lnSpc>
            </a:pPr>
            <a:r>
              <a:rPr lang="ru-RU" dirty="0" smtClean="0"/>
              <a:t>Действие. </a:t>
            </a:r>
            <a:r>
              <a:rPr lang="ru-RU" dirty="0"/>
              <a:t>Каждое правило содержит действие </a:t>
            </a:r>
            <a:r>
              <a:rPr lang="ru-RU" dirty="0" err="1" smtClean="0"/>
              <a:t>permit</a:t>
            </a:r>
            <a:r>
              <a:rPr lang="ru-RU" dirty="0" smtClean="0"/>
              <a:t>/</a:t>
            </a:r>
            <a:r>
              <a:rPr lang="ru-RU" dirty="0" err="1" smtClean="0"/>
              <a:t>deny</a:t>
            </a:r>
            <a:r>
              <a:rPr lang="ru-RU" dirty="0" smtClean="0"/>
              <a:t>. </a:t>
            </a:r>
            <a:r>
              <a:rPr lang="ru-RU" dirty="0"/>
              <a:t>ACL обычно используются вместе с другими технологиями, и значения действий </a:t>
            </a:r>
            <a:r>
              <a:rPr lang="ru-RU" dirty="0" err="1"/>
              <a:t>permit</a:t>
            </a:r>
            <a:r>
              <a:rPr lang="ru-RU" dirty="0"/>
              <a:t>/</a:t>
            </a:r>
            <a:r>
              <a:rPr lang="ru-RU" dirty="0" err="1"/>
              <a:t>deny</a:t>
            </a:r>
            <a:r>
              <a:rPr lang="ru-RU" dirty="0"/>
              <a:t> могут варьироваться в зависимости от сценария.</a:t>
            </a:r>
          </a:p>
          <a:p>
            <a:pPr lvl="2">
              <a:lnSpc>
                <a:spcPct val="114000"/>
              </a:lnSpc>
            </a:pPr>
            <a:r>
              <a:rPr lang="ru-RU" dirty="0"/>
              <a:t>Например, если ACL используется вместе с технологией фильтрации трафика (то есть, ACL активируется при фильтрации трафика), действие </a:t>
            </a:r>
            <a:r>
              <a:rPr lang="ru-RU" dirty="0" err="1"/>
              <a:t>permit</a:t>
            </a:r>
            <a:r>
              <a:rPr lang="ru-RU" dirty="0"/>
              <a:t> позволяет трафику проходить, а действие </a:t>
            </a:r>
            <a:r>
              <a:rPr lang="ru-RU" dirty="0" err="1"/>
              <a:t>deny</a:t>
            </a:r>
            <a:r>
              <a:rPr lang="ru-RU" dirty="0"/>
              <a:t> отклоняет трафик.</a:t>
            </a:r>
          </a:p>
          <a:p>
            <a:pPr lvl="1">
              <a:lnSpc>
                <a:spcPct val="114000"/>
              </a:lnSpc>
            </a:pPr>
            <a:r>
              <a:rPr lang="ru-RU" dirty="0"/>
              <a:t>Параметр </a:t>
            </a:r>
            <a:r>
              <a:rPr lang="ru-RU" dirty="0" smtClean="0"/>
              <a:t>сопоставления. </a:t>
            </a:r>
            <a:r>
              <a:rPr lang="ru-RU" dirty="0"/>
              <a:t>ACL поддерживают различные опции сопоставления. В этом примере параметром сопоставления является IP-адрес источника. ACL также поддерживает другие параметры сопоставления, такие как информация заголовка кадра Ethernet уровня 2 (включая MAC-адреса источника и назначения и тип протокола кадра Ethernet), информацию о пакете уровня 3 (адрес назначения и тип протокола) и информацию о пакете уровня 4 (номер порта TCP/UDP).</a:t>
            </a:r>
          </a:p>
          <a:p>
            <a:pPr>
              <a:lnSpc>
                <a:spcPct val="114000"/>
              </a:lnSpc>
            </a:pPr>
            <a:r>
              <a:rPr lang="ru-RU" dirty="0" smtClean="0"/>
              <a:t>Вопрос. </a:t>
            </a:r>
            <a:r>
              <a:rPr lang="ru-RU" dirty="0"/>
              <a:t>Что означает правило 5 </a:t>
            </a:r>
            <a:r>
              <a:rPr lang="ru-RU" dirty="0" err="1"/>
              <a:t>permit</a:t>
            </a:r>
            <a:r>
              <a:rPr lang="ru-RU" dirty="0"/>
              <a:t> </a:t>
            </a:r>
            <a:r>
              <a:rPr lang="ru-RU" dirty="0" err="1"/>
              <a:t>source</a:t>
            </a:r>
            <a:r>
              <a:rPr lang="ru-RU" dirty="0"/>
              <a:t> 1.1.1.0 0.0.0.255? Это будет представлено позже.</a:t>
            </a:r>
          </a:p>
          <a:p>
            <a:pPr>
              <a:lnSpc>
                <a:spcPct val="114000"/>
              </a:lnSpc>
            </a:pPr>
            <a:endParaRPr lang="en-US" altLang="zh-CN" dirty="0"/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58044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420739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3500" b="1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</a:rPr>
              <a:t>История изменений</a:t>
            </a:r>
            <a:endParaRPr lang="zh-CN" altLang="en-US" sz="3500" b="1" baseline="0" dirty="0" smtClean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/>
              <a:ea typeface="方正兰亭黑简体" panose="02000000000000000000" pitchFamily="2" charset="-122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 smtClean="0">
                <a:solidFill>
                  <a:srgbClr val="4D4D4D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+mn-cs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Huawei Sans" panose="020C0503030203020204"/>
              <a:ea typeface="方正兰亭黑简体" panose="02000000000000000000" pitchFamily="2" charset="-122"/>
              <a:cs typeface="+mn-cs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76531986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方正兰亭黑简体" panose="02000000000000000000" pitchFamily="2" charset="-122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方正兰亭黑简体" panose="02000000000000000000" pitchFamily="2" charset="-122"/>
                        </a:rPr>
                        <a:t>Продукт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方正兰亭黑简体" panose="02000000000000000000" pitchFamily="2" charset="-122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方正兰亭黑简体" panose="02000000000000000000" pitchFamily="2" charset="-122"/>
                        </a:rPr>
                        <a:t>Версия курса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125130862"/>
              </p:ext>
            </p:extLst>
          </p:nvPr>
        </p:nvGraphicFramePr>
        <p:xfrm>
          <a:off x="1007533" y="2529867"/>
          <a:ext cx="10464800" cy="3673317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Составлено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Дата 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Проверено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 </a:t>
                      </a:r>
                      <a:r>
                        <a:rPr kumimoji="1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ID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 сотрудника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Новый документ </a:t>
                      </a:r>
                      <a:r>
                        <a:rPr kumimoji="1" lang="zh-CN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/</a:t>
                      </a:r>
                      <a:r>
                        <a:rPr kumimoji="1" lang="ru-RU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方正兰亭黑简体" panose="02000000000000000000" pitchFamily="2" charset="-122"/>
                        </a:rPr>
                        <a:t> Обновление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方正兰亭黑简体" panose="02000000000000000000" pitchFamily="2" charset="-122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方正兰亭黑简体" panose="02000000000000000000" pitchFamily="2" charset="-122"/>
                        <a:ea typeface="方正兰亭黑简体" panose="02000000000000000000" pitchFamily="2" charset="-122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Код курса</a:t>
            </a:r>
            <a:endParaRPr lang="en-US" altLang="zh-CN" dirty="0"/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Продукт </a:t>
            </a:r>
            <a:endParaRPr lang="en-US" altLang="zh-CN" dirty="0"/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996255" y="3246004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/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3449" y="325258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25258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284653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="" xmlns:a16="http://schemas.microsoft.com/office/drawing/2014/main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01665" y="375737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/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4" name="文本占位符 7">
            <a:extLst>
              <a:ext uri="{FF2B5EF4-FFF2-40B4-BE49-F238E27FC236}">
                <a16:creationId xmlns="" xmlns:a16="http://schemas.microsoft.com/office/drawing/2014/main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785659"/>
            <a:ext cx="2160157" cy="504887"/>
          </a:xfrm>
          <a:prstGeom prst="rect">
            <a:avLst/>
          </a:prstGeom>
        </p:spPr>
        <p:txBody>
          <a:bodyPr anchor="ctr"/>
          <a:lstStyle>
            <a:lvl1pPr marL="302279" marR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302279" marR="0" lvl="0" indent="-302279" algn="ctr" defTabSz="914034" rtl="0" eaLnBrk="1" fontAlgn="ctr" latinLnBrk="0" hangingPunct="1">
              <a:lnSpc>
                <a:spcPct val="100000"/>
              </a:lnSpc>
              <a:spcBef>
                <a:spcPts val="792"/>
              </a:spcBef>
              <a:spcAft>
                <a:spcPts val="0"/>
              </a:spcAft>
              <a:buClrTx/>
              <a:buSzPct val="50000"/>
              <a:buFont typeface="Wingdings" panose="05000000000000000000" pitchFamily="2" charset="2"/>
              <a:buNone/>
              <a:tabLst/>
              <a:defRPr/>
            </a:pPr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 smtClean="0"/>
          </a:p>
        </p:txBody>
      </p:sp>
      <p:sp>
        <p:nvSpPr>
          <p:cNvPr id="45" name="文本占位符 7">
            <a:extLst>
              <a:ext uri="{FF2B5EF4-FFF2-40B4-BE49-F238E27FC236}">
                <a16:creationId xmlns="" xmlns:a16="http://schemas.microsoft.com/office/drawing/2014/main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43307" y="374476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46" name="文本占位符 7">
            <a:extLst>
              <a:ext uri="{FF2B5EF4-FFF2-40B4-BE49-F238E27FC236}">
                <a16:creationId xmlns="" xmlns:a16="http://schemas.microsoft.com/office/drawing/2014/main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78393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="" xmlns:a16="http://schemas.microsoft.com/office/drawing/2014/main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26683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48" name="文本占位符 7">
            <a:extLst>
              <a:ext uri="{FF2B5EF4-FFF2-40B4-BE49-F238E27FC236}">
                <a16:creationId xmlns="" xmlns:a16="http://schemas.microsoft.com/office/drawing/2014/main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85352" y="423987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="" xmlns:a16="http://schemas.microsoft.com/office/drawing/2014/main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53294" y="426683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50" name="文本占位符 7">
            <a:extLst>
              <a:ext uri="{FF2B5EF4-FFF2-40B4-BE49-F238E27FC236}">
                <a16:creationId xmlns="" xmlns:a16="http://schemas.microsoft.com/office/drawing/2014/main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74209" y="426683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="" xmlns:a16="http://schemas.microsoft.com/office/drawing/2014/main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73695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2" name="文本占位符 7">
            <a:extLst>
              <a:ext uri="{FF2B5EF4-FFF2-40B4-BE49-F238E27FC236}">
                <a16:creationId xmlns="" xmlns:a16="http://schemas.microsoft.com/office/drawing/2014/main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75365" y="472829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="" xmlns:a16="http://schemas.microsoft.com/office/drawing/2014/main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43307" y="475293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54" name="文本占位符 7">
            <a:extLst>
              <a:ext uri="{FF2B5EF4-FFF2-40B4-BE49-F238E27FC236}">
                <a16:creationId xmlns="" xmlns:a16="http://schemas.microsoft.com/office/drawing/2014/main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71715" y="471853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="" xmlns:a16="http://schemas.microsoft.com/office/drawing/2014/main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03581" y="5257323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56" name="文本占位符 7">
            <a:extLst>
              <a:ext uri="{FF2B5EF4-FFF2-40B4-BE49-F238E27FC236}">
                <a16:creationId xmlns="" xmlns:a16="http://schemas.microsoft.com/office/drawing/2014/main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91679" y="5240927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="" xmlns:a16="http://schemas.microsoft.com/office/drawing/2014/main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35522" y="522053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58" name="文本占位符 7">
            <a:extLst>
              <a:ext uri="{FF2B5EF4-FFF2-40B4-BE49-F238E27FC236}">
                <a16:creationId xmlns="" xmlns:a16="http://schemas.microsoft.com/office/drawing/2014/main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231841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="" xmlns:a16="http://schemas.microsoft.com/office/drawing/2014/main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01665" y="571743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Составлено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/>
          </a:p>
        </p:txBody>
      </p:sp>
      <p:sp>
        <p:nvSpPr>
          <p:cNvPr id="60" name="文本占位符 7">
            <a:extLst>
              <a:ext uri="{FF2B5EF4-FFF2-40B4-BE49-F238E27FC236}">
                <a16:creationId xmlns="" xmlns:a16="http://schemas.microsoft.com/office/drawing/2014/main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9005" y="573250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25.01.</a:t>
            </a:r>
            <a:r>
              <a:rPr lang="en-US" altLang="zh-CN" dirty="0" smtClean="0"/>
              <a:t>2015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="" xmlns:a16="http://schemas.microsoft.com/office/drawing/2014/main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75476" y="570442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marL="0" marR="0" lvl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lang="ru-RU" altLang="zh-CN" dirty="0" smtClean="0"/>
              <a:t>Проверено </a:t>
            </a:r>
            <a:r>
              <a:rPr lang="en-US" altLang="zh-CN" dirty="0" smtClean="0"/>
              <a:t>/</a:t>
            </a:r>
            <a:r>
              <a:rPr lang="ru-RU" altLang="zh-CN" dirty="0" smtClean="0"/>
              <a:t> </a:t>
            </a:r>
            <a:r>
              <a:rPr lang="en-US" altLang="zh-CN" dirty="0" smtClean="0"/>
              <a:t>ID</a:t>
            </a:r>
            <a:r>
              <a:rPr lang="ru-RU" altLang="zh-CN" dirty="0" smtClean="0"/>
              <a:t> сотрудника</a:t>
            </a:r>
            <a:endParaRPr lang="en-US" altLang="zh-CN" dirty="0" smtClean="0"/>
          </a:p>
        </p:txBody>
      </p:sp>
      <p:sp>
        <p:nvSpPr>
          <p:cNvPr id="62" name="文本占位符 7">
            <a:extLst>
              <a:ext uri="{FF2B5EF4-FFF2-40B4-BE49-F238E27FC236}">
                <a16:creationId xmlns="" xmlns:a16="http://schemas.microsoft.com/office/drawing/2014/main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56604" y="570039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Huawei Sans" panose="020C0503030203020204"/>
                <a:ea typeface="方正兰亭黑简体" panose="02000000000000000000" pitchFamily="2" charset="-122"/>
              </a:defRPr>
            </a:lvl1pPr>
          </a:lstStyle>
          <a:p>
            <a:pPr lvl="0"/>
            <a:r>
              <a:rPr lang="ru-RU" altLang="zh-CN" dirty="0" smtClean="0"/>
              <a:t>Тип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+mj-lt"/>
              <a:buAutoNum type="arabicPeriod"/>
              <a:tabLst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Pct val="100000"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 dirty="0" smtClean="0"/>
              <a:t>Question description.</a:t>
            </a:r>
          </a:p>
          <a:p>
            <a:pPr lvl="1"/>
            <a:endParaRPr lang="en-US" altLang="zh-CN" dirty="0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2565873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auto"/>
            <a:r>
              <a:rPr lang="ru-RU" altLang="zh-CN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Вопросы </a:t>
            </a:r>
            <a:endParaRPr lang="en-US" altLang="zh-CN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5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>
            <a:spLocks/>
          </p:cNvSpPr>
          <p:nvPr userDrawn="1"/>
        </p:nvSpPr>
        <p:spPr bwMode="auto">
          <a:xfrm>
            <a:off x="4261448" y="296368"/>
            <a:ext cx="7919079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>
            <a:spLocks/>
          </p:cNvSpPr>
          <p:nvPr userDrawn="1"/>
        </p:nvSpPr>
        <p:spPr bwMode="auto">
          <a:xfrm>
            <a:off x="4028085" y="311667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Click here to edit summary</a:t>
            </a:r>
            <a:endParaRPr lang="zh-CN" altLang="en-US" dirty="0"/>
          </a:p>
        </p:txBody>
      </p: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  <a:endParaRPr lang="en-US" altLang="zh-CN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787383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Заключение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 dirty="0" smtClean="0"/>
              <a:t>Click to edit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 dirty="0" smtClean="0"/>
              <a:t>More information for trainees</a:t>
            </a:r>
            <a:endParaRPr lang="zh-CN" altLang="en-US" dirty="0"/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More Information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4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>
              <a:spLocks/>
            </p:cNvSpPr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6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8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>
              <a:spLocks/>
            </p:cNvSpPr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/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2133221" y="2637135"/>
            <a:ext cx="7925568" cy="1598831"/>
            <a:chOff x="2286453" y="2345035"/>
            <a:chExt cx="7928663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2286453" y="2345035"/>
              <a:ext cx="7928663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Спасибо за внимание!</a:t>
              </a:r>
              <a:endParaRPr lang="en-US" altLang="zh-CN" sz="5398" b="0" cap="none" spc="0" baseline="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 smtClean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Huawei Sans" panose="020C0503030203020204" pitchFamily="34" charset="0"/>
                  <a:ea typeface="方正兰亭黑简体" panose="02000000000000000000" pitchFamily="2" charset="-122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/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 dirty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to Edit Title</a:t>
            </a:r>
            <a:endParaRPr lang="zh-CN" altLang="en-US" dirty="0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dirty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 dirty="0" smtClean="0"/>
              <a:t>Click to Edit Title</a:t>
            </a:r>
            <a:endParaRPr lang="zh-CN" altLang="en-US" dirty="0" smtClean="0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240482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 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Huawei Technologies Co., Ltd. </a:t>
            </a:r>
            <a:r>
              <a:rPr lang="ru-RU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 dirty="0" smtClean="0"/>
              <a:t>The chapter describes ...</a:t>
            </a:r>
            <a:endParaRPr lang="zh-CN" altLang="en-US" dirty="0"/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2816249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Введение</a:t>
            </a:r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ru-RU" altLang="zh-CN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Цели</a:t>
            </a:r>
            <a:endParaRPr lang="en-US" altLang="zh-CN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8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>
              <a:spLocks/>
            </p:cNvSpPr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4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itchFamily="2" charset="2"/>
              <a:buChar char="l"/>
              <a:tabLst/>
              <a:defRPr/>
            </a:pPr>
            <a:r>
              <a:rPr kumimoji="0" lang="en-US" altLang="zh-CN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479551" y="396632"/>
            <a:ext cx="3235292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Содержание 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4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3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>
            <a:spLocks/>
          </p:cNvSpPr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9810 w 9810"/>
              <a:gd name="connsiteY0" fmla="*/ 0 h 10000"/>
              <a:gd name="connsiteX1" fmla="*/ 0 w 9810"/>
              <a:gd name="connsiteY1" fmla="*/ 0 h 10000"/>
              <a:gd name="connsiteX2" fmla="*/ 193 w 9810"/>
              <a:gd name="connsiteY2" fmla="*/ 5024 h 10000"/>
              <a:gd name="connsiteX3" fmla="*/ 0 w 9810"/>
              <a:gd name="connsiteY3" fmla="*/ 10000 h 10000"/>
              <a:gd name="connsiteX4" fmla="*/ 9810 w 9810"/>
              <a:gd name="connsiteY4" fmla="*/ 10000 h 10000"/>
              <a:gd name="connsiteX5" fmla="*/ 7589 w 9810"/>
              <a:gd name="connsiteY5" fmla="*/ 5574 h 10000"/>
              <a:gd name="connsiteX6" fmla="*/ 9810 w 9810"/>
              <a:gd name="connsiteY6" fmla="*/ 0 h 10000"/>
              <a:gd name="connsiteX0" fmla="*/ 7021 w 10000"/>
              <a:gd name="connsiteY0" fmla="*/ 0 h 10000"/>
              <a:gd name="connsiteX1" fmla="*/ 0 w 10000"/>
              <a:gd name="connsiteY1" fmla="*/ 0 h 10000"/>
              <a:gd name="connsiteX2" fmla="*/ 197 w 10000"/>
              <a:gd name="connsiteY2" fmla="*/ 5024 h 10000"/>
              <a:gd name="connsiteX3" fmla="*/ 0 w 10000"/>
              <a:gd name="connsiteY3" fmla="*/ 10000 h 10000"/>
              <a:gd name="connsiteX4" fmla="*/ 10000 w 10000"/>
              <a:gd name="connsiteY4" fmla="*/ 10000 h 10000"/>
              <a:gd name="connsiteX5" fmla="*/ 7736 w 10000"/>
              <a:gd name="connsiteY5" fmla="*/ 5574 h 10000"/>
              <a:gd name="connsiteX6" fmla="*/ 7021 w 10000"/>
              <a:gd name="connsiteY6" fmla="*/ 0 h 10000"/>
              <a:gd name="connsiteX0" fmla="*/ 7021 w 7736"/>
              <a:gd name="connsiteY0" fmla="*/ 0 h 10038"/>
              <a:gd name="connsiteX1" fmla="*/ 0 w 7736"/>
              <a:gd name="connsiteY1" fmla="*/ 0 h 10038"/>
              <a:gd name="connsiteX2" fmla="*/ 197 w 7736"/>
              <a:gd name="connsiteY2" fmla="*/ 5024 h 10038"/>
              <a:gd name="connsiteX3" fmla="*/ 0 w 7736"/>
              <a:gd name="connsiteY3" fmla="*/ 10000 h 10038"/>
              <a:gd name="connsiteX4" fmla="*/ 7017 w 7736"/>
              <a:gd name="connsiteY4" fmla="*/ 10038 h 10038"/>
              <a:gd name="connsiteX5" fmla="*/ 7736 w 7736"/>
              <a:gd name="connsiteY5" fmla="*/ 5574 h 10038"/>
              <a:gd name="connsiteX6" fmla="*/ 7021 w 7736"/>
              <a:gd name="connsiteY6" fmla="*/ 0 h 10038"/>
              <a:gd name="connsiteX0" fmla="*/ 9076 w 9316"/>
              <a:gd name="connsiteY0" fmla="*/ 0 h 10000"/>
              <a:gd name="connsiteX1" fmla="*/ 0 w 9316"/>
              <a:gd name="connsiteY1" fmla="*/ 0 h 10000"/>
              <a:gd name="connsiteX2" fmla="*/ 255 w 9316"/>
              <a:gd name="connsiteY2" fmla="*/ 5005 h 10000"/>
              <a:gd name="connsiteX3" fmla="*/ 0 w 9316"/>
              <a:gd name="connsiteY3" fmla="*/ 9962 h 10000"/>
              <a:gd name="connsiteX4" fmla="*/ 9071 w 9316"/>
              <a:gd name="connsiteY4" fmla="*/ 10000 h 10000"/>
              <a:gd name="connsiteX5" fmla="*/ 9316 w 9316"/>
              <a:gd name="connsiteY5" fmla="*/ 5668 h 10000"/>
              <a:gd name="connsiteX6" fmla="*/ 9076 w 9316"/>
              <a:gd name="connsiteY6" fmla="*/ 0 h 10000"/>
              <a:gd name="connsiteX0" fmla="*/ 9742 w 10000"/>
              <a:gd name="connsiteY0" fmla="*/ 0 h 10000"/>
              <a:gd name="connsiteX1" fmla="*/ 0 w 10000"/>
              <a:gd name="connsiteY1" fmla="*/ 0 h 10000"/>
              <a:gd name="connsiteX2" fmla="*/ 274 w 10000"/>
              <a:gd name="connsiteY2" fmla="*/ 5005 h 10000"/>
              <a:gd name="connsiteX3" fmla="*/ 0 w 10000"/>
              <a:gd name="connsiteY3" fmla="*/ 9962 h 10000"/>
              <a:gd name="connsiteX4" fmla="*/ 9737 w 10000"/>
              <a:gd name="connsiteY4" fmla="*/ 10000 h 10000"/>
              <a:gd name="connsiteX5" fmla="*/ 10000 w 10000"/>
              <a:gd name="connsiteY5" fmla="*/ 5668 h 10000"/>
              <a:gd name="connsiteX6" fmla="*/ 9742 w 10000"/>
              <a:gd name="connsiteY6" fmla="*/ 0 h 10000"/>
              <a:gd name="connsiteX0" fmla="*/ 9742 w 9877"/>
              <a:gd name="connsiteY0" fmla="*/ 0 h 10000"/>
              <a:gd name="connsiteX1" fmla="*/ 0 w 9877"/>
              <a:gd name="connsiteY1" fmla="*/ 0 h 10000"/>
              <a:gd name="connsiteX2" fmla="*/ 274 w 9877"/>
              <a:gd name="connsiteY2" fmla="*/ 5005 h 10000"/>
              <a:gd name="connsiteX3" fmla="*/ 0 w 9877"/>
              <a:gd name="connsiteY3" fmla="*/ 9962 h 10000"/>
              <a:gd name="connsiteX4" fmla="*/ 9737 w 9877"/>
              <a:gd name="connsiteY4" fmla="*/ 10000 h 10000"/>
              <a:gd name="connsiteX5" fmla="*/ 9738 w 9877"/>
              <a:gd name="connsiteY5" fmla="*/ 5783 h 10000"/>
              <a:gd name="connsiteX6" fmla="*/ 9742 w 9877"/>
              <a:gd name="connsiteY6" fmla="*/ 0 h 10000"/>
              <a:gd name="connsiteX0" fmla="*/ 9863 w 9991"/>
              <a:gd name="connsiteY0" fmla="*/ 0 h 10000"/>
              <a:gd name="connsiteX1" fmla="*/ 0 w 9991"/>
              <a:gd name="connsiteY1" fmla="*/ 0 h 10000"/>
              <a:gd name="connsiteX2" fmla="*/ 277 w 9991"/>
              <a:gd name="connsiteY2" fmla="*/ 5005 h 10000"/>
              <a:gd name="connsiteX3" fmla="*/ 0 w 9991"/>
              <a:gd name="connsiteY3" fmla="*/ 9962 h 10000"/>
              <a:gd name="connsiteX4" fmla="*/ 9858 w 9991"/>
              <a:gd name="connsiteY4" fmla="*/ 10000 h 10000"/>
              <a:gd name="connsiteX5" fmla="*/ 9817 w 9991"/>
              <a:gd name="connsiteY5" fmla="*/ 5783 h 10000"/>
              <a:gd name="connsiteX6" fmla="*/ 9863 w 9991"/>
              <a:gd name="connsiteY6" fmla="*/ 0 h 10000"/>
              <a:gd name="connsiteX0" fmla="*/ 9872 w 10014"/>
              <a:gd name="connsiteY0" fmla="*/ 0 h 10000"/>
              <a:gd name="connsiteX1" fmla="*/ 0 w 10014"/>
              <a:gd name="connsiteY1" fmla="*/ 0 h 10000"/>
              <a:gd name="connsiteX2" fmla="*/ 277 w 10014"/>
              <a:gd name="connsiteY2" fmla="*/ 5005 h 10000"/>
              <a:gd name="connsiteX3" fmla="*/ 0 w 10014"/>
              <a:gd name="connsiteY3" fmla="*/ 9962 h 10000"/>
              <a:gd name="connsiteX4" fmla="*/ 9867 w 10014"/>
              <a:gd name="connsiteY4" fmla="*/ 10000 h 10000"/>
              <a:gd name="connsiteX5" fmla="*/ 9890 w 10014"/>
              <a:gd name="connsiteY5" fmla="*/ 5745 h 10000"/>
              <a:gd name="connsiteX6" fmla="*/ 9872 w 10014"/>
              <a:gd name="connsiteY6" fmla="*/ 0 h 10000"/>
              <a:gd name="connsiteX0" fmla="*/ 9872 w 10030"/>
              <a:gd name="connsiteY0" fmla="*/ 0 h 10000"/>
              <a:gd name="connsiteX1" fmla="*/ 0 w 10030"/>
              <a:gd name="connsiteY1" fmla="*/ 0 h 10000"/>
              <a:gd name="connsiteX2" fmla="*/ 277 w 10030"/>
              <a:gd name="connsiteY2" fmla="*/ 5005 h 10000"/>
              <a:gd name="connsiteX3" fmla="*/ 0 w 10030"/>
              <a:gd name="connsiteY3" fmla="*/ 9962 h 10000"/>
              <a:gd name="connsiteX4" fmla="*/ 9867 w 10030"/>
              <a:gd name="connsiteY4" fmla="*/ 10000 h 10000"/>
              <a:gd name="connsiteX5" fmla="*/ 9890 w 10030"/>
              <a:gd name="connsiteY5" fmla="*/ 5745 h 10000"/>
              <a:gd name="connsiteX6" fmla="*/ 9872 w 10030"/>
              <a:gd name="connsiteY6" fmla="*/ 0 h 10000"/>
              <a:gd name="connsiteX0" fmla="*/ 9872 w 9921"/>
              <a:gd name="connsiteY0" fmla="*/ 0 h 10000"/>
              <a:gd name="connsiteX1" fmla="*/ 0 w 9921"/>
              <a:gd name="connsiteY1" fmla="*/ 0 h 10000"/>
              <a:gd name="connsiteX2" fmla="*/ 277 w 9921"/>
              <a:gd name="connsiteY2" fmla="*/ 5005 h 10000"/>
              <a:gd name="connsiteX3" fmla="*/ 0 w 9921"/>
              <a:gd name="connsiteY3" fmla="*/ 9962 h 10000"/>
              <a:gd name="connsiteX4" fmla="*/ 9867 w 9921"/>
              <a:gd name="connsiteY4" fmla="*/ 10000 h 10000"/>
              <a:gd name="connsiteX5" fmla="*/ 9890 w 9921"/>
              <a:gd name="connsiteY5" fmla="*/ 5745 h 10000"/>
              <a:gd name="connsiteX6" fmla="*/ 9872 w 9921"/>
              <a:gd name="connsiteY6" fmla="*/ 0 h 10000"/>
              <a:gd name="connsiteX0" fmla="*/ 9951 w 9974"/>
              <a:gd name="connsiteY0" fmla="*/ 0 h 10000"/>
              <a:gd name="connsiteX1" fmla="*/ 0 w 9974"/>
              <a:gd name="connsiteY1" fmla="*/ 0 h 10000"/>
              <a:gd name="connsiteX2" fmla="*/ 279 w 9974"/>
              <a:gd name="connsiteY2" fmla="*/ 5005 h 10000"/>
              <a:gd name="connsiteX3" fmla="*/ 0 w 9974"/>
              <a:gd name="connsiteY3" fmla="*/ 9962 h 10000"/>
              <a:gd name="connsiteX4" fmla="*/ 9946 w 9974"/>
              <a:gd name="connsiteY4" fmla="*/ 10000 h 10000"/>
              <a:gd name="connsiteX5" fmla="*/ 9969 w 9974"/>
              <a:gd name="connsiteY5" fmla="*/ 5745 h 10000"/>
              <a:gd name="connsiteX6" fmla="*/ 9951 w 9974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10001"/>
              <a:gd name="connsiteY0" fmla="*/ 0 h 10000"/>
              <a:gd name="connsiteX1" fmla="*/ 0 w 10001"/>
              <a:gd name="connsiteY1" fmla="*/ 0 h 10000"/>
              <a:gd name="connsiteX2" fmla="*/ 280 w 10001"/>
              <a:gd name="connsiteY2" fmla="*/ 5005 h 10000"/>
              <a:gd name="connsiteX3" fmla="*/ 0 w 10001"/>
              <a:gd name="connsiteY3" fmla="*/ 9962 h 10000"/>
              <a:gd name="connsiteX4" fmla="*/ 9972 w 10001"/>
              <a:gd name="connsiteY4" fmla="*/ 10000 h 10000"/>
              <a:gd name="connsiteX5" fmla="*/ 9995 w 10001"/>
              <a:gd name="connsiteY5" fmla="*/ 5745 h 10000"/>
              <a:gd name="connsiteX6" fmla="*/ 9977 w 10001"/>
              <a:gd name="connsiteY6" fmla="*/ 0 h 10000"/>
              <a:gd name="connsiteX0" fmla="*/ 9977 w 9995"/>
              <a:gd name="connsiteY0" fmla="*/ 0 h 10000"/>
              <a:gd name="connsiteX1" fmla="*/ 0 w 9995"/>
              <a:gd name="connsiteY1" fmla="*/ 0 h 10000"/>
              <a:gd name="connsiteX2" fmla="*/ 280 w 9995"/>
              <a:gd name="connsiteY2" fmla="*/ 5005 h 10000"/>
              <a:gd name="connsiteX3" fmla="*/ 0 w 9995"/>
              <a:gd name="connsiteY3" fmla="*/ 9962 h 10000"/>
              <a:gd name="connsiteX4" fmla="*/ 9972 w 9995"/>
              <a:gd name="connsiteY4" fmla="*/ 10000 h 10000"/>
              <a:gd name="connsiteX5" fmla="*/ 9995 w 9995"/>
              <a:gd name="connsiteY5" fmla="*/ 5745 h 10000"/>
              <a:gd name="connsiteX6" fmla="*/ 9977 w 9995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9977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9999 w 10004"/>
              <a:gd name="connsiteY0" fmla="*/ 0 h 10000"/>
              <a:gd name="connsiteX1" fmla="*/ 0 w 10004"/>
              <a:gd name="connsiteY1" fmla="*/ 0 h 10000"/>
              <a:gd name="connsiteX2" fmla="*/ 280 w 10004"/>
              <a:gd name="connsiteY2" fmla="*/ 5005 h 10000"/>
              <a:gd name="connsiteX3" fmla="*/ 0 w 10004"/>
              <a:gd name="connsiteY3" fmla="*/ 9962 h 10000"/>
              <a:gd name="connsiteX4" fmla="*/ 10000 w 10004"/>
              <a:gd name="connsiteY4" fmla="*/ 10000 h 10000"/>
              <a:gd name="connsiteX5" fmla="*/ 10000 w 10004"/>
              <a:gd name="connsiteY5" fmla="*/ 5745 h 10000"/>
              <a:gd name="connsiteX6" fmla="*/ 9999 w 10004"/>
              <a:gd name="connsiteY6" fmla="*/ 0 h 10000"/>
              <a:gd name="connsiteX0" fmla="*/ 9999 w 10000"/>
              <a:gd name="connsiteY0" fmla="*/ 0 h 10000"/>
              <a:gd name="connsiteX1" fmla="*/ 0 w 10000"/>
              <a:gd name="connsiteY1" fmla="*/ 0 h 10000"/>
              <a:gd name="connsiteX2" fmla="*/ 280 w 10000"/>
              <a:gd name="connsiteY2" fmla="*/ 5005 h 10000"/>
              <a:gd name="connsiteX3" fmla="*/ 0 w 10000"/>
              <a:gd name="connsiteY3" fmla="*/ 9962 h 10000"/>
              <a:gd name="connsiteX4" fmla="*/ 10000 w 10000"/>
              <a:gd name="connsiteY4" fmla="*/ 10000 h 10000"/>
              <a:gd name="connsiteX5" fmla="*/ 10000 w 10000"/>
              <a:gd name="connsiteY5" fmla="*/ 5745 h 10000"/>
              <a:gd name="connsiteX6" fmla="*/ 9999 w 10000"/>
              <a:gd name="connsiteY6" fmla="*/ 0 h 10000"/>
              <a:gd name="connsiteX0" fmla="*/ 14796 w 14796"/>
              <a:gd name="connsiteY0" fmla="*/ 0 h 10000"/>
              <a:gd name="connsiteX1" fmla="*/ 0 w 14796"/>
              <a:gd name="connsiteY1" fmla="*/ 0 h 10000"/>
              <a:gd name="connsiteX2" fmla="*/ 280 w 14796"/>
              <a:gd name="connsiteY2" fmla="*/ 5005 h 10000"/>
              <a:gd name="connsiteX3" fmla="*/ 0 w 14796"/>
              <a:gd name="connsiteY3" fmla="*/ 9962 h 10000"/>
              <a:gd name="connsiteX4" fmla="*/ 10000 w 14796"/>
              <a:gd name="connsiteY4" fmla="*/ 10000 h 10000"/>
              <a:gd name="connsiteX5" fmla="*/ 10000 w 14796"/>
              <a:gd name="connsiteY5" fmla="*/ 5745 h 10000"/>
              <a:gd name="connsiteX6" fmla="*/ 14796 w 14796"/>
              <a:gd name="connsiteY6" fmla="*/ 0 h 10000"/>
              <a:gd name="connsiteX0" fmla="*/ 14796 w 14796"/>
              <a:gd name="connsiteY0" fmla="*/ 0 h 9968"/>
              <a:gd name="connsiteX1" fmla="*/ 0 w 14796"/>
              <a:gd name="connsiteY1" fmla="*/ 0 h 9968"/>
              <a:gd name="connsiteX2" fmla="*/ 280 w 14796"/>
              <a:gd name="connsiteY2" fmla="*/ 5005 h 9968"/>
              <a:gd name="connsiteX3" fmla="*/ 0 w 14796"/>
              <a:gd name="connsiteY3" fmla="*/ 9962 h 9968"/>
              <a:gd name="connsiteX4" fmla="*/ 14788 w 14796"/>
              <a:gd name="connsiteY4" fmla="*/ 9968 h 9968"/>
              <a:gd name="connsiteX5" fmla="*/ 10000 w 14796"/>
              <a:gd name="connsiteY5" fmla="*/ 5745 h 9968"/>
              <a:gd name="connsiteX6" fmla="*/ 14796 w 14796"/>
              <a:gd name="connsiteY6" fmla="*/ 0 h 9968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>
            <a:spLocks/>
          </p:cNvSpPr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Pct val="100000"/>
              <a:buFont typeface="+mj-lt"/>
              <a:buAutoNum type="arabicPeriod"/>
              <a:tabLst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Pct val="100000"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Pct val="100000"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Pct val="100000"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itchFamily="34" charset="0"/>
              </a:defRPr>
            </a:lvl1pPr>
          </a:lstStyle>
          <a:p>
            <a:pPr lvl="0" fontAlgn="ctr"/>
            <a:r>
              <a:rPr lang="en-US" altLang="zh-CN" baseline="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Overview and Objectives</a:t>
            </a:r>
            <a:endParaRPr lang="en-US" altLang="zh-CN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2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 dirty="0" smtClean="0"/>
              <a:t>Click here to edit</a:t>
            </a:r>
            <a:endParaRPr lang="zh-CN" altLang="en-US" dirty="0"/>
          </a:p>
        </p:txBody>
      </p:sp>
      <p:sp>
        <p:nvSpPr>
          <p:cNvPr id="11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 dirty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 dirty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10400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 dirty="0"/>
            </a:lvl1pPr>
          </a:lstStyle>
          <a:p>
            <a:pPr lvl="0"/>
            <a:r>
              <a:rPr lang="en-US" altLang="zh-CN" dirty="0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>
            <a:spLocks/>
          </p:cNvSpPr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7" h="493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>
            <a:spLocks/>
          </p:cNvSpPr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3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方正兰亭黑简体" panose="02000000000000000000" pitchFamily="2" charset="-122"/>
            </a:endParaRPr>
          </a:p>
        </p:txBody>
      </p:sp>
      <p:sp>
        <p:nvSpPr>
          <p:cNvPr id="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10400"/>
            <a:ext cx="9831600" cy="6408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 dirty="0"/>
            </a:lvl1pPr>
          </a:lstStyle>
          <a:p>
            <a:pPr lvl="0"/>
            <a:r>
              <a:rPr lang="en-US" altLang="zh-CN" dirty="0" smtClean="0"/>
              <a:t>Title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 dirty="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 dirty="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 smtClean="0"/>
              <a:t>Click to Edit</a:t>
            </a:r>
            <a:endParaRPr lang="zh-CN" altLang="en-US" dirty="0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</a:t>
            </a:r>
            <a:r>
              <a:rPr lang="zh-CN" altLang="en-US" dirty="0" smtClean="0"/>
              <a:t>级</a:t>
            </a:r>
            <a:r>
              <a:rPr lang="en-US" altLang="zh-CN" dirty="0" smtClean="0"/>
              <a:t>0</a:t>
            </a:r>
            <a:endParaRPr lang="zh-CN" altLang="en-US" dirty="0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16405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 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6157126" cy="26555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Авторские права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Huawei 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Technologies Co., Ltd. 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2020 </a:t>
            </a:r>
            <a:r>
              <a:rPr lang="ru-RU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г. Все права защищены</a:t>
            </a:r>
            <a:r>
              <a:rPr lang="en-US" altLang="zh-CN" sz="1200" dirty="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+mj-lt"/>
                <a:buAutoNum type="arabicPeriod"/>
                <a:tabLst/>
                <a:defRPr/>
              </a:pPr>
              <a:endPara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iming>
    <p:tnLst>
      <p:par>
        <p:cTn id="1" dur="indefinite" restart="never" nodeType="tmRoot"/>
      </p:par>
    </p:tnLst>
  </p:timing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100000"/>
        <a:buFont typeface="Huawei Sans" panose="020C0503030203020204" pitchFamily="34" charset="0"/>
        <a:buChar char="▫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占位符 3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0" name="文本占位符 3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ru-RU" dirty="0" smtClean="0"/>
              <a:t>Лу</a:t>
            </a:r>
            <a:r>
              <a:rPr lang="en-US" dirty="0" smtClean="0"/>
              <a:t> </a:t>
            </a:r>
            <a:r>
              <a:rPr lang="ru-RU" dirty="0" err="1" smtClean="0"/>
              <a:t>Юэюэ</a:t>
            </a:r>
            <a:r>
              <a:rPr lang="en-US" dirty="0" smtClean="0"/>
              <a:t>/lwx445705</a:t>
            </a:r>
            <a:endParaRPr lang="en-US" altLang="zh-CN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ru-RU" altLang="zh-CN" dirty="0" smtClean="0"/>
              <a:t>11.</a:t>
            </a:r>
            <a:r>
              <a:rPr lang="en-US" altLang="zh-CN" dirty="0" smtClean="0"/>
              <a:t>2019</a:t>
            </a:r>
            <a:endParaRPr lang="zh-CN" altLang="en-US" dirty="0"/>
          </a:p>
        </p:txBody>
      </p:sp>
      <p:sp>
        <p:nvSpPr>
          <p:cNvPr id="38" name="文本占位符 3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altLang="zh-CN" dirty="0" smtClean="0"/>
              <a:t>Новый документ</a:t>
            </a:r>
            <a:endParaRPr lang="zh-CN" altLang="en-US" dirty="0"/>
          </a:p>
        </p:txBody>
      </p:sp>
      <p:sp>
        <p:nvSpPr>
          <p:cNvPr id="43" name="文本占位符 4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" name="文本占位符 4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5" name="文本占位符 4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6" name="文本占位符 45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7" name="文本占位符 46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8" name="文本占位符 47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9" name="文本占位符 48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0" name="文本占位符 49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" name="文本占位符 50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3" name="文本占位符 52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4" name="文本占位符 53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5" name="文本占位符 54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6" name="文本占位符 55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7" name="文本占位符 56"/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8" name="文本占位符 57"/>
          <p:cNvSpPr>
            <a:spLocks noGrp="1"/>
          </p:cNvSpPr>
          <p:nvPr>
            <p:ph type="body" sz="quarter" idx="36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9" name="文本占位符 58"/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0" name="文本占位符 59"/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" name="文本占位符 60"/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2" name="文本占位符 61"/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534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>
                <a:latin typeface="Huawei Sans" panose="020C0503030203020204" pitchFamily="34" charset="0"/>
              </a:rPr>
              <a:t>Идентификатор правила</a:t>
            </a: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1025383" y="1340768"/>
            <a:ext cx="5580620" cy="1640639"/>
          </a:xfrm>
          <a:prstGeom prst="rect">
            <a:avLst/>
          </a:prstGeom>
          <a:solidFill>
            <a:srgbClr val="F4FBFE"/>
          </a:solidFill>
          <a:ln w="12700" algn="ctr">
            <a:solidFill>
              <a:srgbClr val="99DFF9"/>
            </a:solidFill>
            <a:prstDash val="solid"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acl number 2000</a:t>
            </a:r>
          </a:p>
          <a:p>
            <a:pPr fontAlgn="ctr">
              <a:lnSpc>
                <a:spcPct val="120000"/>
              </a:lnSpc>
            </a:pPr>
            <a:endParaRPr lang="en-US" altLang="zh-CN" sz="1600" dirty="0">
              <a:latin typeface="Huawei Sans" panose="020C0503030203020204" pitchFamily="34" charset="0"/>
            </a:endParaRP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 5	deny	source  10.1.1.1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10	deny	source  10.1.1.2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15	permit	source  10.1.1.0  0.0.0.255</a:t>
            </a:r>
          </a:p>
        </p:txBody>
      </p:sp>
      <p:sp>
        <p:nvSpPr>
          <p:cNvPr id="22" name="矩形 21"/>
          <p:cNvSpPr/>
          <p:nvPr/>
        </p:nvSpPr>
        <p:spPr bwMode="auto">
          <a:xfrm>
            <a:off x="1945656" y="1996281"/>
            <a:ext cx="396044" cy="936104"/>
          </a:xfrm>
          <a:prstGeom prst="rect">
            <a:avLst/>
          </a:prstGeom>
          <a:noFill/>
          <a:ln w="19050" cap="flat" cmpd="sng" algn="ctr">
            <a:solidFill>
              <a:srgbClr val="EC706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1684487" y="2999303"/>
            <a:ext cx="900782" cy="324000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>
                <a:solidFill>
                  <a:srgbClr val="1D1D1A"/>
                </a:solidFill>
                <a:latin typeface="Huawei Sans" panose="020C0503030203020204" pitchFamily="34" charset="0"/>
              </a:rPr>
              <a:t>Шаг = 5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2135219" y="1715339"/>
            <a:ext cx="1678792" cy="280942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</a:rPr>
              <a:t>Идентификатор правила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29408" y="3573016"/>
            <a:ext cx="5576595" cy="423846"/>
            <a:chOff x="1029408" y="3714779"/>
            <a:chExt cx="5576595" cy="423846"/>
          </a:xfrm>
        </p:grpSpPr>
        <p:sp>
          <p:nvSpPr>
            <p:cNvPr id="13" name="question-mark-inside-a-box-outline_35189"/>
            <p:cNvSpPr>
              <a:spLocks noChangeAspect="1"/>
            </p:cNvSpPr>
            <p:nvPr/>
          </p:nvSpPr>
          <p:spPr bwMode="auto">
            <a:xfrm>
              <a:off x="1029408" y="3778625"/>
              <a:ext cx="360548" cy="360000"/>
            </a:xfrm>
            <a:custGeom>
              <a:avLst/>
              <a:gdLst>
                <a:gd name="connsiteX0" fmla="*/ 269419 w 603405"/>
                <a:gd name="connsiteY0" fmla="*/ 407798 h 602488"/>
                <a:gd name="connsiteX1" fmla="*/ 339420 w 603405"/>
                <a:gd name="connsiteY1" fmla="*/ 407798 h 602488"/>
                <a:gd name="connsiteX2" fmla="*/ 339420 w 603405"/>
                <a:gd name="connsiteY2" fmla="*/ 475400 h 602488"/>
                <a:gd name="connsiteX3" fmla="*/ 269419 w 603405"/>
                <a:gd name="connsiteY3" fmla="*/ 475400 h 602488"/>
                <a:gd name="connsiteX4" fmla="*/ 298443 w 603405"/>
                <a:gd name="connsiteY4" fmla="*/ 127300 h 602488"/>
                <a:gd name="connsiteX5" fmla="*/ 386386 w 603405"/>
                <a:gd name="connsiteY5" fmla="*/ 152434 h 602488"/>
                <a:gd name="connsiteX6" fmla="*/ 421276 w 603405"/>
                <a:gd name="connsiteY6" fmla="*/ 227201 h 602488"/>
                <a:gd name="connsiteX7" fmla="*/ 406141 w 603405"/>
                <a:gd name="connsiteY7" fmla="*/ 278424 h 602488"/>
                <a:gd name="connsiteX8" fmla="*/ 372047 w 603405"/>
                <a:gd name="connsiteY8" fmla="*/ 310716 h 602488"/>
                <a:gd name="connsiteX9" fmla="*/ 355478 w 603405"/>
                <a:gd name="connsiteY9" fmla="*/ 323602 h 602488"/>
                <a:gd name="connsiteX10" fmla="*/ 337476 w 603405"/>
                <a:gd name="connsiteY10" fmla="*/ 348100 h 602488"/>
                <a:gd name="connsiteX11" fmla="*/ 334449 w 603405"/>
                <a:gd name="connsiteY11" fmla="*/ 375620 h 602488"/>
                <a:gd name="connsiteX12" fmla="*/ 271041 w 603405"/>
                <a:gd name="connsiteY12" fmla="*/ 375620 h 602488"/>
                <a:gd name="connsiteX13" fmla="*/ 278528 w 603405"/>
                <a:gd name="connsiteY13" fmla="*/ 321056 h 602488"/>
                <a:gd name="connsiteX14" fmla="*/ 309755 w 603405"/>
                <a:gd name="connsiteY14" fmla="*/ 286378 h 602488"/>
                <a:gd name="connsiteX15" fmla="*/ 326801 w 603405"/>
                <a:gd name="connsiteY15" fmla="*/ 273015 h 602488"/>
                <a:gd name="connsiteX16" fmla="*/ 340343 w 603405"/>
                <a:gd name="connsiteY16" fmla="*/ 259334 h 602488"/>
                <a:gd name="connsiteX17" fmla="*/ 349743 w 603405"/>
                <a:gd name="connsiteY17" fmla="*/ 231019 h 602488"/>
                <a:gd name="connsiteX18" fmla="*/ 339387 w 603405"/>
                <a:gd name="connsiteY18" fmla="*/ 198726 h 602488"/>
                <a:gd name="connsiteX19" fmla="*/ 301311 w 603405"/>
                <a:gd name="connsiteY19" fmla="*/ 184091 h 602488"/>
                <a:gd name="connsiteX20" fmla="*/ 262915 w 603405"/>
                <a:gd name="connsiteY20" fmla="*/ 202066 h 602488"/>
                <a:gd name="connsiteX21" fmla="*/ 251603 w 603405"/>
                <a:gd name="connsiteY21" fmla="*/ 239450 h 602488"/>
                <a:gd name="connsiteX22" fmla="*/ 183894 w 603405"/>
                <a:gd name="connsiteY22" fmla="*/ 239450 h 602488"/>
                <a:gd name="connsiteX23" fmla="*/ 230574 w 603405"/>
                <a:gd name="connsiteY23" fmla="*/ 144958 h 602488"/>
                <a:gd name="connsiteX24" fmla="*/ 298443 w 603405"/>
                <a:gd name="connsiteY24" fmla="*/ 127300 h 602488"/>
                <a:gd name="connsiteX25" fmla="*/ 103572 w 603405"/>
                <a:gd name="connsiteY25" fmla="*/ 91662 h 602488"/>
                <a:gd name="connsiteX26" fmla="*/ 91781 w 603405"/>
                <a:gd name="connsiteY26" fmla="*/ 103436 h 602488"/>
                <a:gd name="connsiteX27" fmla="*/ 91781 w 603405"/>
                <a:gd name="connsiteY27" fmla="*/ 499122 h 602488"/>
                <a:gd name="connsiteX28" fmla="*/ 103572 w 603405"/>
                <a:gd name="connsiteY28" fmla="*/ 510896 h 602488"/>
                <a:gd name="connsiteX29" fmla="*/ 499833 w 603405"/>
                <a:gd name="connsiteY29" fmla="*/ 510896 h 602488"/>
                <a:gd name="connsiteX30" fmla="*/ 511624 w 603405"/>
                <a:gd name="connsiteY30" fmla="*/ 499122 h 602488"/>
                <a:gd name="connsiteX31" fmla="*/ 511624 w 603405"/>
                <a:gd name="connsiteY31" fmla="*/ 103436 h 602488"/>
                <a:gd name="connsiteX32" fmla="*/ 499833 w 603405"/>
                <a:gd name="connsiteY32" fmla="*/ 91662 h 602488"/>
                <a:gd name="connsiteX33" fmla="*/ 103572 w 603405"/>
                <a:gd name="connsiteY33" fmla="*/ 58569 h 602488"/>
                <a:gd name="connsiteX34" fmla="*/ 499833 w 603405"/>
                <a:gd name="connsiteY34" fmla="*/ 58569 h 602488"/>
                <a:gd name="connsiteX35" fmla="*/ 544765 w 603405"/>
                <a:gd name="connsiteY35" fmla="*/ 103436 h 602488"/>
                <a:gd name="connsiteX36" fmla="*/ 544765 w 603405"/>
                <a:gd name="connsiteY36" fmla="*/ 499122 h 602488"/>
                <a:gd name="connsiteX37" fmla="*/ 499833 w 603405"/>
                <a:gd name="connsiteY37" fmla="*/ 543989 h 602488"/>
                <a:gd name="connsiteX38" fmla="*/ 103572 w 603405"/>
                <a:gd name="connsiteY38" fmla="*/ 543989 h 602488"/>
                <a:gd name="connsiteX39" fmla="*/ 58640 w 603405"/>
                <a:gd name="connsiteY39" fmla="*/ 499122 h 602488"/>
                <a:gd name="connsiteX40" fmla="*/ 58640 w 603405"/>
                <a:gd name="connsiteY40" fmla="*/ 103436 h 602488"/>
                <a:gd name="connsiteX41" fmla="*/ 103572 w 603405"/>
                <a:gd name="connsiteY41" fmla="*/ 58569 h 602488"/>
                <a:gd name="connsiteX42" fmla="*/ 52262 w 603405"/>
                <a:gd name="connsiteY42" fmla="*/ 33091 h 602488"/>
                <a:gd name="connsiteX43" fmla="*/ 33142 w 603405"/>
                <a:gd name="connsiteY43" fmla="*/ 52183 h 602488"/>
                <a:gd name="connsiteX44" fmla="*/ 33142 w 603405"/>
                <a:gd name="connsiteY44" fmla="*/ 550305 h 602488"/>
                <a:gd name="connsiteX45" fmla="*/ 52262 w 603405"/>
                <a:gd name="connsiteY45" fmla="*/ 569397 h 602488"/>
                <a:gd name="connsiteX46" fmla="*/ 551143 w 603405"/>
                <a:gd name="connsiteY46" fmla="*/ 569397 h 602488"/>
                <a:gd name="connsiteX47" fmla="*/ 570263 w 603405"/>
                <a:gd name="connsiteY47" fmla="*/ 550305 h 602488"/>
                <a:gd name="connsiteX48" fmla="*/ 570263 w 603405"/>
                <a:gd name="connsiteY48" fmla="*/ 52183 h 602488"/>
                <a:gd name="connsiteX49" fmla="*/ 551143 w 603405"/>
                <a:gd name="connsiteY49" fmla="*/ 33091 h 602488"/>
                <a:gd name="connsiteX50" fmla="*/ 52262 w 603405"/>
                <a:gd name="connsiteY50" fmla="*/ 0 h 602488"/>
                <a:gd name="connsiteX51" fmla="*/ 551143 w 603405"/>
                <a:gd name="connsiteY51" fmla="*/ 0 h 602488"/>
                <a:gd name="connsiteX52" fmla="*/ 603405 w 603405"/>
                <a:gd name="connsiteY52" fmla="*/ 52183 h 602488"/>
                <a:gd name="connsiteX53" fmla="*/ 603405 w 603405"/>
                <a:gd name="connsiteY53" fmla="*/ 550305 h 602488"/>
                <a:gd name="connsiteX54" fmla="*/ 551143 w 603405"/>
                <a:gd name="connsiteY54" fmla="*/ 602488 h 602488"/>
                <a:gd name="connsiteX55" fmla="*/ 52262 w 603405"/>
                <a:gd name="connsiteY55" fmla="*/ 602488 h 602488"/>
                <a:gd name="connsiteX56" fmla="*/ 0 w 603405"/>
                <a:gd name="connsiteY56" fmla="*/ 550305 h 602488"/>
                <a:gd name="connsiteX57" fmla="*/ 0 w 603405"/>
                <a:gd name="connsiteY57" fmla="*/ 52183 h 602488"/>
                <a:gd name="connsiteX58" fmla="*/ 52262 w 603405"/>
                <a:gd name="connsiteY58" fmla="*/ 0 h 60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405" h="602488">
                  <a:moveTo>
                    <a:pt x="269419" y="407798"/>
                  </a:moveTo>
                  <a:lnTo>
                    <a:pt x="339420" y="407798"/>
                  </a:lnTo>
                  <a:lnTo>
                    <a:pt x="339420" y="475400"/>
                  </a:lnTo>
                  <a:lnTo>
                    <a:pt x="269419" y="475400"/>
                  </a:lnTo>
                  <a:close/>
                  <a:moveTo>
                    <a:pt x="298443" y="127300"/>
                  </a:moveTo>
                  <a:cubicBezTo>
                    <a:pt x="333652" y="127300"/>
                    <a:pt x="362966" y="135572"/>
                    <a:pt x="386386" y="152434"/>
                  </a:cubicBezTo>
                  <a:cubicBezTo>
                    <a:pt x="409646" y="169296"/>
                    <a:pt x="421276" y="194272"/>
                    <a:pt x="421276" y="227201"/>
                  </a:cubicBezTo>
                  <a:cubicBezTo>
                    <a:pt x="421276" y="247563"/>
                    <a:pt x="416337" y="264584"/>
                    <a:pt x="406141" y="278424"/>
                  </a:cubicBezTo>
                  <a:cubicBezTo>
                    <a:pt x="400246" y="286855"/>
                    <a:pt x="388935" y="297672"/>
                    <a:pt x="372047" y="310716"/>
                  </a:cubicBezTo>
                  <a:lnTo>
                    <a:pt x="355478" y="323602"/>
                  </a:lnTo>
                  <a:cubicBezTo>
                    <a:pt x="346397" y="330601"/>
                    <a:pt x="340503" y="338714"/>
                    <a:pt x="337476" y="348100"/>
                  </a:cubicBezTo>
                  <a:cubicBezTo>
                    <a:pt x="335564" y="353985"/>
                    <a:pt x="334608" y="363212"/>
                    <a:pt x="334449" y="375620"/>
                  </a:cubicBezTo>
                  <a:lnTo>
                    <a:pt x="271041" y="375620"/>
                  </a:lnTo>
                  <a:cubicBezTo>
                    <a:pt x="271996" y="349372"/>
                    <a:pt x="274545" y="331078"/>
                    <a:pt x="278528" y="321056"/>
                  </a:cubicBezTo>
                  <a:cubicBezTo>
                    <a:pt x="282511" y="311035"/>
                    <a:pt x="293026" y="299422"/>
                    <a:pt x="309755" y="286378"/>
                  </a:cubicBezTo>
                  <a:lnTo>
                    <a:pt x="326801" y="273015"/>
                  </a:lnTo>
                  <a:cubicBezTo>
                    <a:pt x="332377" y="268879"/>
                    <a:pt x="336998" y="264266"/>
                    <a:pt x="340343" y="259334"/>
                  </a:cubicBezTo>
                  <a:cubicBezTo>
                    <a:pt x="346557" y="250744"/>
                    <a:pt x="349743" y="241359"/>
                    <a:pt x="349743" y="231019"/>
                  </a:cubicBezTo>
                  <a:cubicBezTo>
                    <a:pt x="349743" y="219247"/>
                    <a:pt x="346238" y="208430"/>
                    <a:pt x="339387" y="198726"/>
                  </a:cubicBezTo>
                  <a:cubicBezTo>
                    <a:pt x="332377" y="188863"/>
                    <a:pt x="319791" y="184091"/>
                    <a:pt x="301311" y="184091"/>
                  </a:cubicBezTo>
                  <a:cubicBezTo>
                    <a:pt x="283308" y="184091"/>
                    <a:pt x="270563" y="189977"/>
                    <a:pt x="262915" y="202066"/>
                  </a:cubicBezTo>
                  <a:cubicBezTo>
                    <a:pt x="255427" y="213997"/>
                    <a:pt x="251603" y="226564"/>
                    <a:pt x="251603" y="239450"/>
                  </a:cubicBezTo>
                  <a:lnTo>
                    <a:pt x="183894" y="239450"/>
                  </a:lnTo>
                  <a:cubicBezTo>
                    <a:pt x="185806" y="195067"/>
                    <a:pt x="201419" y="163570"/>
                    <a:pt x="230574" y="144958"/>
                  </a:cubicBezTo>
                  <a:cubicBezTo>
                    <a:pt x="248895" y="133186"/>
                    <a:pt x="271518" y="127300"/>
                    <a:pt x="298443" y="127300"/>
                  </a:cubicBezTo>
                  <a:close/>
                  <a:moveTo>
                    <a:pt x="103572" y="91662"/>
                  </a:moveTo>
                  <a:cubicBezTo>
                    <a:pt x="97198" y="91662"/>
                    <a:pt x="91781" y="96913"/>
                    <a:pt x="91781" y="103436"/>
                  </a:cubicBezTo>
                  <a:lnTo>
                    <a:pt x="91781" y="499122"/>
                  </a:lnTo>
                  <a:cubicBezTo>
                    <a:pt x="91781" y="505486"/>
                    <a:pt x="97039" y="510896"/>
                    <a:pt x="103572" y="510896"/>
                  </a:cubicBezTo>
                  <a:lnTo>
                    <a:pt x="499833" y="510896"/>
                  </a:lnTo>
                  <a:cubicBezTo>
                    <a:pt x="506366" y="510896"/>
                    <a:pt x="511624" y="505645"/>
                    <a:pt x="511624" y="499122"/>
                  </a:cubicBezTo>
                  <a:lnTo>
                    <a:pt x="511624" y="103436"/>
                  </a:lnTo>
                  <a:cubicBezTo>
                    <a:pt x="511624" y="97072"/>
                    <a:pt x="506366" y="91662"/>
                    <a:pt x="499833" y="91662"/>
                  </a:cubicBezTo>
                  <a:close/>
                  <a:moveTo>
                    <a:pt x="103572" y="58569"/>
                  </a:moveTo>
                  <a:lnTo>
                    <a:pt x="499833" y="58569"/>
                  </a:lnTo>
                  <a:cubicBezTo>
                    <a:pt x="524530" y="58569"/>
                    <a:pt x="544765" y="78775"/>
                    <a:pt x="544765" y="103436"/>
                  </a:cubicBezTo>
                  <a:lnTo>
                    <a:pt x="544765" y="499122"/>
                  </a:lnTo>
                  <a:cubicBezTo>
                    <a:pt x="544765" y="523783"/>
                    <a:pt x="524530" y="543989"/>
                    <a:pt x="499833" y="543989"/>
                  </a:cubicBezTo>
                  <a:lnTo>
                    <a:pt x="103572" y="543989"/>
                  </a:lnTo>
                  <a:cubicBezTo>
                    <a:pt x="78875" y="543989"/>
                    <a:pt x="58640" y="523783"/>
                    <a:pt x="58640" y="499122"/>
                  </a:cubicBezTo>
                  <a:lnTo>
                    <a:pt x="58640" y="103436"/>
                  </a:lnTo>
                  <a:cubicBezTo>
                    <a:pt x="58640" y="78775"/>
                    <a:pt x="78875" y="58569"/>
                    <a:pt x="103572" y="58569"/>
                  </a:cubicBezTo>
                  <a:close/>
                  <a:moveTo>
                    <a:pt x="52262" y="33091"/>
                  </a:moveTo>
                  <a:cubicBezTo>
                    <a:pt x="41746" y="33091"/>
                    <a:pt x="33142" y="41683"/>
                    <a:pt x="33142" y="52183"/>
                  </a:cubicBezTo>
                  <a:lnTo>
                    <a:pt x="33142" y="550305"/>
                  </a:lnTo>
                  <a:cubicBezTo>
                    <a:pt x="33142" y="560805"/>
                    <a:pt x="41746" y="569397"/>
                    <a:pt x="52262" y="569397"/>
                  </a:cubicBezTo>
                  <a:lnTo>
                    <a:pt x="551143" y="569397"/>
                  </a:lnTo>
                  <a:cubicBezTo>
                    <a:pt x="561659" y="569397"/>
                    <a:pt x="570263" y="560805"/>
                    <a:pt x="570263" y="550305"/>
                  </a:cubicBezTo>
                  <a:lnTo>
                    <a:pt x="570263" y="52183"/>
                  </a:lnTo>
                  <a:cubicBezTo>
                    <a:pt x="570263" y="41683"/>
                    <a:pt x="561659" y="33091"/>
                    <a:pt x="551143" y="33091"/>
                  </a:cubicBezTo>
                  <a:close/>
                  <a:moveTo>
                    <a:pt x="52262" y="0"/>
                  </a:moveTo>
                  <a:lnTo>
                    <a:pt x="551143" y="0"/>
                  </a:lnTo>
                  <a:cubicBezTo>
                    <a:pt x="579983" y="0"/>
                    <a:pt x="603405" y="23387"/>
                    <a:pt x="603405" y="52183"/>
                  </a:cubicBezTo>
                  <a:lnTo>
                    <a:pt x="603405" y="550305"/>
                  </a:lnTo>
                  <a:cubicBezTo>
                    <a:pt x="603405" y="579101"/>
                    <a:pt x="579983" y="602488"/>
                    <a:pt x="551143" y="602488"/>
                  </a:cubicBezTo>
                  <a:lnTo>
                    <a:pt x="52262" y="602488"/>
                  </a:lnTo>
                  <a:cubicBezTo>
                    <a:pt x="23422" y="602488"/>
                    <a:pt x="0" y="579101"/>
                    <a:pt x="0" y="550305"/>
                  </a:cubicBezTo>
                  <a:lnTo>
                    <a:pt x="0" y="52183"/>
                  </a:lnTo>
                  <a:cubicBezTo>
                    <a:pt x="0" y="23387"/>
                    <a:pt x="23422" y="0"/>
                    <a:pt x="522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</p:sp>
        <p:sp>
          <p:nvSpPr>
            <p:cNvPr id="14" name="文本框 13"/>
            <p:cNvSpPr txBox="1"/>
            <p:nvPr/>
          </p:nvSpPr>
          <p:spPr bwMode="auto">
            <a:xfrm>
              <a:off x="1389956" y="3714779"/>
              <a:ext cx="5216047" cy="384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87802" tIns="43901" rIns="87802" bIns="4390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fontAlgn="ctr">
                <a:lnSpc>
                  <a:spcPct val="120000"/>
                </a:lnSpc>
              </a:pPr>
              <a:r>
                <a:rPr lang="ru-RU" sz="1600">
                  <a:latin typeface="Huawei Sans" panose="020C0503030203020204" pitchFamily="34" charset="0"/>
                </a:rPr>
                <a:t>Как добавить правило?</a:t>
              </a:r>
            </a:p>
          </p:txBody>
        </p:sp>
      </p:grpSp>
      <p:sp>
        <p:nvSpPr>
          <p:cNvPr id="16" name="文本框 15"/>
          <p:cNvSpPr txBox="1"/>
          <p:nvPr/>
        </p:nvSpPr>
        <p:spPr bwMode="auto">
          <a:xfrm>
            <a:off x="1026003" y="4509120"/>
            <a:ext cx="5580000" cy="1586880"/>
          </a:xfrm>
          <a:prstGeom prst="rect">
            <a:avLst/>
          </a:prstGeom>
          <a:solidFill>
            <a:srgbClr val="F4FBFE"/>
          </a:solidFill>
          <a:ln w="12700" algn="ctr">
            <a:solidFill>
              <a:srgbClr val="99DFF9"/>
            </a:solidFill>
            <a:prstDash val="solid"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acl number 2000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 5	deny	source  10.1.1.1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10	deny	source  10.1.1.2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11	deny	source  10.1.1.3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15	permit	source  10.1.1.0  0.0.0.255</a:t>
            </a:r>
          </a:p>
        </p:txBody>
      </p:sp>
      <p:sp>
        <p:nvSpPr>
          <p:cNvPr id="17" name="矩形 16"/>
          <p:cNvSpPr/>
          <p:nvPr/>
        </p:nvSpPr>
        <p:spPr bwMode="auto">
          <a:xfrm>
            <a:off x="1098011" y="5462049"/>
            <a:ext cx="4716524" cy="290957"/>
          </a:xfrm>
          <a:prstGeom prst="rect">
            <a:avLst/>
          </a:prstGeom>
          <a:noFill/>
          <a:ln w="19050" cap="flat" cmpd="sng" algn="ctr">
            <a:solidFill>
              <a:srgbClr val="EC706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</a:endParaRPr>
          </a:p>
        </p:txBody>
      </p:sp>
      <p:sp>
        <p:nvSpPr>
          <p:cNvPr id="18" name="圆角矩形 17"/>
          <p:cNvSpPr/>
          <p:nvPr/>
        </p:nvSpPr>
        <p:spPr bwMode="auto">
          <a:xfrm>
            <a:off x="1379476" y="3969060"/>
            <a:ext cx="3672408" cy="396044"/>
          </a:xfrm>
          <a:prstGeom prst="round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>
                <a:latin typeface="Huawei Sans" panose="020C0503030203020204" pitchFamily="34" charset="0"/>
              </a:rPr>
              <a:t>rule 11   deny  source  10.1.1.3  0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6899605" y="1340768"/>
            <a:ext cx="4728288" cy="37457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b="1" dirty="0" smtClean="0">
                <a:solidFill>
                  <a:prstClr val="white"/>
                </a:solidFill>
                <a:latin typeface="Huawei Sans" panose="020C0503030203020204" pitchFamily="34" charset="0"/>
              </a:rPr>
              <a:t>Идентификатор </a:t>
            </a:r>
            <a:r>
              <a:rPr lang="ru-RU" b="1" dirty="0">
                <a:solidFill>
                  <a:prstClr val="white"/>
                </a:solidFill>
                <a:latin typeface="Huawei Sans" panose="020C0503030203020204" pitchFamily="34" charset="0"/>
              </a:rPr>
              <a:t>правила и шаг</a:t>
            </a:r>
          </a:p>
        </p:txBody>
      </p:sp>
      <p:sp>
        <p:nvSpPr>
          <p:cNvPr id="32" name="圆角矩形 31"/>
          <p:cNvSpPr/>
          <p:nvPr/>
        </p:nvSpPr>
        <p:spPr>
          <a:xfrm>
            <a:off x="6899605" y="1772089"/>
            <a:ext cx="4728288" cy="4323912"/>
          </a:xfrm>
          <a:prstGeom prst="roundRect">
            <a:avLst>
              <a:gd name="adj" fmla="val 1847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Huawei Sans" panose="020C0503030203020204" pitchFamily="34" charset="0"/>
              </a:rPr>
              <a:t>Идентификатор правила</a:t>
            </a:r>
          </a:p>
          <a:p>
            <a:pPr marL="284400" fontAlgn="ctr">
              <a:lnSpc>
                <a:spcPct val="120000"/>
              </a:lnSpc>
            </a:pPr>
            <a:r>
              <a:rPr lang="ru-RU" sz="1200" dirty="0">
                <a:solidFill>
                  <a:schemeClr val="tx1"/>
                </a:solidFill>
                <a:latin typeface="Huawei Sans" panose="020C0503030203020204" pitchFamily="34" charset="0"/>
              </a:rPr>
              <a:t>Каждое правило в ACL имеет идентификатор (ID).</a:t>
            </a:r>
          </a:p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Huawei Sans" panose="020C0503030203020204" pitchFamily="34" charset="0"/>
              </a:rPr>
              <a:t>Шаг</a:t>
            </a:r>
          </a:p>
          <a:p>
            <a:pPr marL="284400" fontAlgn="ctr">
              <a:lnSpc>
                <a:spcPct val="120000"/>
              </a:lnSpc>
            </a:pPr>
            <a:r>
              <a:rPr lang="ru-RU" sz="1200" dirty="0">
                <a:solidFill>
                  <a:schemeClr val="tx1"/>
                </a:solidFill>
                <a:latin typeface="Huawei Sans" panose="020C0503030203020204" pitchFamily="34" charset="0"/>
              </a:rPr>
              <a:t>Шаг — это приращение идентификаторов соседних правил, автоматически назначаемых системой. Шаг по умолчанию — 5. Установка значения шага упрощает вставку правила между существующими правилами ACL.</a:t>
            </a:r>
          </a:p>
          <a:p>
            <a:pPr marL="285750" indent="-285750" fontAlgn="ctr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Huawei Sans" panose="020C0503030203020204" pitchFamily="34" charset="0"/>
              </a:rPr>
              <a:t>Назначение идентификатора правила</a:t>
            </a:r>
          </a:p>
          <a:p>
            <a:pPr marL="284400" fontAlgn="ctr">
              <a:lnSpc>
                <a:spcPct val="120000"/>
              </a:lnSpc>
            </a:pPr>
            <a:r>
              <a:rPr lang="ru-RU" sz="1200" dirty="0">
                <a:solidFill>
                  <a:schemeClr val="tx1"/>
                </a:solidFill>
                <a:latin typeface="Huawei Sans" panose="020C0503030203020204" pitchFamily="34" charset="0"/>
              </a:rPr>
              <a:t>Если правило добавляется в пустой ACL, но для правила вручную не указан идентификатор, система выделяет значение шага (например, 5) в качестве идентификатора правила. Если ACL содержит правила с идентификаторами, указанными вручную, и добавляется правило без указанного вручную идентификатора, система выделяет этому правилу идентификатор, который больше, чем самый большой идентификатор правила в ACL, и является наименьшим целым числом, кратным значению шага.</a:t>
            </a:r>
          </a:p>
        </p:txBody>
      </p:sp>
      <p:sp>
        <p:nvSpPr>
          <p:cNvPr id="24" name="五边形 23"/>
          <p:cNvSpPr/>
          <p:nvPr/>
        </p:nvSpPr>
        <p:spPr bwMode="auto">
          <a:xfrm>
            <a:off x="6386303" y="70912"/>
            <a:ext cx="1469130" cy="216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28" name="燕尾形 27"/>
          <p:cNvSpPr/>
          <p:nvPr/>
        </p:nvSpPr>
        <p:spPr bwMode="auto">
          <a:xfrm>
            <a:off x="7739098" y="70912"/>
            <a:ext cx="1855291" cy="216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29" name="燕尾形 28"/>
          <p:cNvSpPr/>
          <p:nvPr/>
        </p:nvSpPr>
        <p:spPr bwMode="auto">
          <a:xfrm>
            <a:off x="9508959" y="76672"/>
            <a:ext cx="2598820" cy="220994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1436737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 dirty="0" smtClean="0">
                <a:latin typeface="Huawei Sans" panose="020C0503030203020204" pitchFamily="34" charset="0"/>
              </a:rPr>
              <a:t>Подстановочная маска (1)</a:t>
            </a:r>
            <a:endParaRPr lang="ru-RU" dirty="0">
              <a:latin typeface="Huawei Sans" panose="020C0503030203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 bwMode="auto">
          <a:xfrm>
            <a:off x="1025383" y="1340769"/>
            <a:ext cx="5580620" cy="1868018"/>
          </a:xfrm>
          <a:prstGeom prst="rect">
            <a:avLst/>
          </a:prstGeom>
          <a:solidFill>
            <a:srgbClr val="F4FBFE"/>
          </a:solidFill>
          <a:ln w="12700" algn="ctr">
            <a:solidFill>
              <a:srgbClr val="99DFF9"/>
            </a:solidFill>
            <a:prstDash val="solid"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acl number 2000</a:t>
            </a:r>
          </a:p>
          <a:p>
            <a:pPr fontAlgn="ctr">
              <a:lnSpc>
                <a:spcPct val="120000"/>
              </a:lnSpc>
            </a:pPr>
            <a:endParaRPr lang="en-US" altLang="zh-CN" sz="1600" dirty="0">
              <a:latin typeface="Huawei Sans" panose="020C0503030203020204" pitchFamily="34" charset="0"/>
            </a:endParaRP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 5	deny	source  10.1.1.1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10	deny	source  10.1.1.2  0</a:t>
            </a:r>
          </a:p>
          <a:p>
            <a:pPr fontAlgn="ctr">
              <a:lnSpc>
                <a:spcPct val="120000"/>
              </a:lnSpc>
            </a:pPr>
            <a:r>
              <a:rPr lang="ru-RU" sz="1600">
                <a:latin typeface="Huawei Sans" panose="020C0503030203020204" pitchFamily="34" charset="0"/>
              </a:rPr>
              <a:t>  rule	15	permit	source  10.1.1.0  0.0.0.255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5375827" y="2090380"/>
            <a:ext cx="936104" cy="936104"/>
          </a:xfrm>
          <a:prstGeom prst="rect">
            <a:avLst/>
          </a:prstGeom>
          <a:noFill/>
          <a:ln w="19050" cap="flat" cmpd="sng" algn="ctr">
            <a:solidFill>
              <a:srgbClr val="EC706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011317" y="1629873"/>
            <a:ext cx="1541405" cy="373384"/>
          </a:xfrm>
          <a:prstGeom prst="rec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solidFill>
                  <a:srgbClr val="1D1D1A"/>
                </a:solidFill>
                <a:latin typeface="Huawei Sans" panose="020C0503030203020204" pitchFamily="34" charset="0"/>
              </a:rPr>
              <a:t>Подстановочный знак</a:t>
            </a:r>
          </a:p>
        </p:txBody>
      </p:sp>
      <p:sp>
        <p:nvSpPr>
          <p:cNvPr id="14" name="文本占位符 4"/>
          <p:cNvSpPr txBox="1">
            <a:spLocks/>
          </p:cNvSpPr>
          <p:nvPr/>
        </p:nvSpPr>
        <p:spPr>
          <a:xfrm>
            <a:off x="1025383" y="3356520"/>
            <a:ext cx="10446950" cy="915905"/>
          </a:xfrm>
          <a:prstGeom prst="rect">
            <a:avLst/>
          </a:prstGeom>
        </p:spPr>
        <p:txBody>
          <a:bodyPr wrap="square">
            <a:noAutofit/>
          </a:bodyPr>
          <a:lstStyle>
            <a:lvl1pPr marL="302279" indent="-302279" algn="l" defTabSz="914034" rtl="0" eaLnBrk="1" latinLnBrk="0" hangingPunct="1">
              <a:lnSpc>
                <a:spcPct val="140000"/>
              </a:lnSpc>
              <a:spcBef>
                <a:spcPts val="792"/>
              </a:spcBef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9pPr>
          </a:lstStyle>
          <a:p>
            <a:pPr fontAlgn="ctr"/>
            <a:r>
              <a:rPr lang="ru-RU" sz="1800" dirty="0">
                <a:latin typeface="Huawei Sans" panose="020C0503030203020204" pitchFamily="34" charset="0"/>
              </a:rPr>
              <a:t>Правило сопоставления</a:t>
            </a:r>
          </a:p>
          <a:p>
            <a:pPr marL="320675" lvl="1" indent="0" fontAlgn="ctr">
              <a:buNone/>
            </a:pPr>
            <a:r>
              <a:rPr lang="ru-RU" sz="1600" dirty="0">
                <a:latin typeface="Huawei Sans" panose="020C0503030203020204" pitchFamily="34" charset="0"/>
              </a:rPr>
              <a:t>0: </a:t>
            </a:r>
            <a:r>
              <a:rPr lang="ru-RU" sz="1600" dirty="0" smtClean="0">
                <a:latin typeface="Huawei Sans" panose="020C0503030203020204" pitchFamily="34" charset="0"/>
              </a:rPr>
              <a:t>строгое </a:t>
            </a:r>
            <a:r>
              <a:rPr lang="ru-RU" sz="1600" dirty="0">
                <a:latin typeface="Huawei Sans" panose="020C0503030203020204" pitchFamily="34" charset="0"/>
              </a:rPr>
              <a:t>соответствие; 1: </a:t>
            </a:r>
            <a:r>
              <a:rPr lang="ru-RU" sz="1600" dirty="0" smtClean="0">
                <a:latin typeface="Huawei Sans" panose="020C0503030203020204" pitchFamily="34" charset="0"/>
              </a:rPr>
              <a:t>не </a:t>
            </a:r>
            <a:r>
              <a:rPr lang="ru-RU" sz="1600" dirty="0">
                <a:latin typeface="Huawei Sans" panose="020C0503030203020204" pitchFamily="34" charset="0"/>
              </a:rPr>
              <a:t>требуется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1029408" y="4406738"/>
            <a:ext cx="8206032" cy="447467"/>
            <a:chOff x="1029408" y="3695063"/>
            <a:chExt cx="8206032" cy="447467"/>
          </a:xfrm>
        </p:grpSpPr>
        <p:sp>
          <p:nvSpPr>
            <p:cNvPr id="16" name="question-mark-inside-a-box-outline_35189"/>
            <p:cNvSpPr>
              <a:spLocks noChangeAspect="1"/>
            </p:cNvSpPr>
            <p:nvPr/>
          </p:nvSpPr>
          <p:spPr bwMode="auto">
            <a:xfrm>
              <a:off x="1029408" y="3778625"/>
              <a:ext cx="360548" cy="360000"/>
            </a:xfrm>
            <a:custGeom>
              <a:avLst/>
              <a:gdLst>
                <a:gd name="connsiteX0" fmla="*/ 269419 w 603405"/>
                <a:gd name="connsiteY0" fmla="*/ 407798 h 602488"/>
                <a:gd name="connsiteX1" fmla="*/ 339420 w 603405"/>
                <a:gd name="connsiteY1" fmla="*/ 407798 h 602488"/>
                <a:gd name="connsiteX2" fmla="*/ 339420 w 603405"/>
                <a:gd name="connsiteY2" fmla="*/ 475400 h 602488"/>
                <a:gd name="connsiteX3" fmla="*/ 269419 w 603405"/>
                <a:gd name="connsiteY3" fmla="*/ 475400 h 602488"/>
                <a:gd name="connsiteX4" fmla="*/ 298443 w 603405"/>
                <a:gd name="connsiteY4" fmla="*/ 127300 h 602488"/>
                <a:gd name="connsiteX5" fmla="*/ 386386 w 603405"/>
                <a:gd name="connsiteY5" fmla="*/ 152434 h 602488"/>
                <a:gd name="connsiteX6" fmla="*/ 421276 w 603405"/>
                <a:gd name="connsiteY6" fmla="*/ 227201 h 602488"/>
                <a:gd name="connsiteX7" fmla="*/ 406141 w 603405"/>
                <a:gd name="connsiteY7" fmla="*/ 278424 h 602488"/>
                <a:gd name="connsiteX8" fmla="*/ 372047 w 603405"/>
                <a:gd name="connsiteY8" fmla="*/ 310716 h 602488"/>
                <a:gd name="connsiteX9" fmla="*/ 355478 w 603405"/>
                <a:gd name="connsiteY9" fmla="*/ 323602 h 602488"/>
                <a:gd name="connsiteX10" fmla="*/ 337476 w 603405"/>
                <a:gd name="connsiteY10" fmla="*/ 348100 h 602488"/>
                <a:gd name="connsiteX11" fmla="*/ 334449 w 603405"/>
                <a:gd name="connsiteY11" fmla="*/ 375620 h 602488"/>
                <a:gd name="connsiteX12" fmla="*/ 271041 w 603405"/>
                <a:gd name="connsiteY12" fmla="*/ 375620 h 602488"/>
                <a:gd name="connsiteX13" fmla="*/ 278528 w 603405"/>
                <a:gd name="connsiteY13" fmla="*/ 321056 h 602488"/>
                <a:gd name="connsiteX14" fmla="*/ 309755 w 603405"/>
                <a:gd name="connsiteY14" fmla="*/ 286378 h 602488"/>
                <a:gd name="connsiteX15" fmla="*/ 326801 w 603405"/>
                <a:gd name="connsiteY15" fmla="*/ 273015 h 602488"/>
                <a:gd name="connsiteX16" fmla="*/ 340343 w 603405"/>
                <a:gd name="connsiteY16" fmla="*/ 259334 h 602488"/>
                <a:gd name="connsiteX17" fmla="*/ 349743 w 603405"/>
                <a:gd name="connsiteY17" fmla="*/ 231019 h 602488"/>
                <a:gd name="connsiteX18" fmla="*/ 339387 w 603405"/>
                <a:gd name="connsiteY18" fmla="*/ 198726 h 602488"/>
                <a:gd name="connsiteX19" fmla="*/ 301311 w 603405"/>
                <a:gd name="connsiteY19" fmla="*/ 184091 h 602488"/>
                <a:gd name="connsiteX20" fmla="*/ 262915 w 603405"/>
                <a:gd name="connsiteY20" fmla="*/ 202066 h 602488"/>
                <a:gd name="connsiteX21" fmla="*/ 251603 w 603405"/>
                <a:gd name="connsiteY21" fmla="*/ 239450 h 602488"/>
                <a:gd name="connsiteX22" fmla="*/ 183894 w 603405"/>
                <a:gd name="connsiteY22" fmla="*/ 239450 h 602488"/>
                <a:gd name="connsiteX23" fmla="*/ 230574 w 603405"/>
                <a:gd name="connsiteY23" fmla="*/ 144958 h 602488"/>
                <a:gd name="connsiteX24" fmla="*/ 298443 w 603405"/>
                <a:gd name="connsiteY24" fmla="*/ 127300 h 602488"/>
                <a:gd name="connsiteX25" fmla="*/ 103572 w 603405"/>
                <a:gd name="connsiteY25" fmla="*/ 91662 h 602488"/>
                <a:gd name="connsiteX26" fmla="*/ 91781 w 603405"/>
                <a:gd name="connsiteY26" fmla="*/ 103436 h 602488"/>
                <a:gd name="connsiteX27" fmla="*/ 91781 w 603405"/>
                <a:gd name="connsiteY27" fmla="*/ 499122 h 602488"/>
                <a:gd name="connsiteX28" fmla="*/ 103572 w 603405"/>
                <a:gd name="connsiteY28" fmla="*/ 510896 h 602488"/>
                <a:gd name="connsiteX29" fmla="*/ 499833 w 603405"/>
                <a:gd name="connsiteY29" fmla="*/ 510896 h 602488"/>
                <a:gd name="connsiteX30" fmla="*/ 511624 w 603405"/>
                <a:gd name="connsiteY30" fmla="*/ 499122 h 602488"/>
                <a:gd name="connsiteX31" fmla="*/ 511624 w 603405"/>
                <a:gd name="connsiteY31" fmla="*/ 103436 h 602488"/>
                <a:gd name="connsiteX32" fmla="*/ 499833 w 603405"/>
                <a:gd name="connsiteY32" fmla="*/ 91662 h 602488"/>
                <a:gd name="connsiteX33" fmla="*/ 103572 w 603405"/>
                <a:gd name="connsiteY33" fmla="*/ 58569 h 602488"/>
                <a:gd name="connsiteX34" fmla="*/ 499833 w 603405"/>
                <a:gd name="connsiteY34" fmla="*/ 58569 h 602488"/>
                <a:gd name="connsiteX35" fmla="*/ 544765 w 603405"/>
                <a:gd name="connsiteY35" fmla="*/ 103436 h 602488"/>
                <a:gd name="connsiteX36" fmla="*/ 544765 w 603405"/>
                <a:gd name="connsiteY36" fmla="*/ 499122 h 602488"/>
                <a:gd name="connsiteX37" fmla="*/ 499833 w 603405"/>
                <a:gd name="connsiteY37" fmla="*/ 543989 h 602488"/>
                <a:gd name="connsiteX38" fmla="*/ 103572 w 603405"/>
                <a:gd name="connsiteY38" fmla="*/ 543989 h 602488"/>
                <a:gd name="connsiteX39" fmla="*/ 58640 w 603405"/>
                <a:gd name="connsiteY39" fmla="*/ 499122 h 602488"/>
                <a:gd name="connsiteX40" fmla="*/ 58640 w 603405"/>
                <a:gd name="connsiteY40" fmla="*/ 103436 h 602488"/>
                <a:gd name="connsiteX41" fmla="*/ 103572 w 603405"/>
                <a:gd name="connsiteY41" fmla="*/ 58569 h 602488"/>
                <a:gd name="connsiteX42" fmla="*/ 52262 w 603405"/>
                <a:gd name="connsiteY42" fmla="*/ 33091 h 602488"/>
                <a:gd name="connsiteX43" fmla="*/ 33142 w 603405"/>
                <a:gd name="connsiteY43" fmla="*/ 52183 h 602488"/>
                <a:gd name="connsiteX44" fmla="*/ 33142 w 603405"/>
                <a:gd name="connsiteY44" fmla="*/ 550305 h 602488"/>
                <a:gd name="connsiteX45" fmla="*/ 52262 w 603405"/>
                <a:gd name="connsiteY45" fmla="*/ 569397 h 602488"/>
                <a:gd name="connsiteX46" fmla="*/ 551143 w 603405"/>
                <a:gd name="connsiteY46" fmla="*/ 569397 h 602488"/>
                <a:gd name="connsiteX47" fmla="*/ 570263 w 603405"/>
                <a:gd name="connsiteY47" fmla="*/ 550305 h 602488"/>
                <a:gd name="connsiteX48" fmla="*/ 570263 w 603405"/>
                <a:gd name="connsiteY48" fmla="*/ 52183 h 602488"/>
                <a:gd name="connsiteX49" fmla="*/ 551143 w 603405"/>
                <a:gd name="connsiteY49" fmla="*/ 33091 h 602488"/>
                <a:gd name="connsiteX50" fmla="*/ 52262 w 603405"/>
                <a:gd name="connsiteY50" fmla="*/ 0 h 602488"/>
                <a:gd name="connsiteX51" fmla="*/ 551143 w 603405"/>
                <a:gd name="connsiteY51" fmla="*/ 0 h 602488"/>
                <a:gd name="connsiteX52" fmla="*/ 603405 w 603405"/>
                <a:gd name="connsiteY52" fmla="*/ 52183 h 602488"/>
                <a:gd name="connsiteX53" fmla="*/ 603405 w 603405"/>
                <a:gd name="connsiteY53" fmla="*/ 550305 h 602488"/>
                <a:gd name="connsiteX54" fmla="*/ 551143 w 603405"/>
                <a:gd name="connsiteY54" fmla="*/ 602488 h 602488"/>
                <a:gd name="connsiteX55" fmla="*/ 52262 w 603405"/>
                <a:gd name="connsiteY55" fmla="*/ 602488 h 602488"/>
                <a:gd name="connsiteX56" fmla="*/ 0 w 603405"/>
                <a:gd name="connsiteY56" fmla="*/ 550305 h 602488"/>
                <a:gd name="connsiteX57" fmla="*/ 0 w 603405"/>
                <a:gd name="connsiteY57" fmla="*/ 52183 h 602488"/>
                <a:gd name="connsiteX58" fmla="*/ 52262 w 603405"/>
                <a:gd name="connsiteY58" fmla="*/ 0 h 60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405" h="602488">
                  <a:moveTo>
                    <a:pt x="269419" y="407798"/>
                  </a:moveTo>
                  <a:lnTo>
                    <a:pt x="339420" y="407798"/>
                  </a:lnTo>
                  <a:lnTo>
                    <a:pt x="339420" y="475400"/>
                  </a:lnTo>
                  <a:lnTo>
                    <a:pt x="269419" y="475400"/>
                  </a:lnTo>
                  <a:close/>
                  <a:moveTo>
                    <a:pt x="298443" y="127300"/>
                  </a:moveTo>
                  <a:cubicBezTo>
                    <a:pt x="333652" y="127300"/>
                    <a:pt x="362966" y="135572"/>
                    <a:pt x="386386" y="152434"/>
                  </a:cubicBezTo>
                  <a:cubicBezTo>
                    <a:pt x="409646" y="169296"/>
                    <a:pt x="421276" y="194272"/>
                    <a:pt x="421276" y="227201"/>
                  </a:cubicBezTo>
                  <a:cubicBezTo>
                    <a:pt x="421276" y="247563"/>
                    <a:pt x="416337" y="264584"/>
                    <a:pt x="406141" y="278424"/>
                  </a:cubicBezTo>
                  <a:cubicBezTo>
                    <a:pt x="400246" y="286855"/>
                    <a:pt x="388935" y="297672"/>
                    <a:pt x="372047" y="310716"/>
                  </a:cubicBezTo>
                  <a:lnTo>
                    <a:pt x="355478" y="323602"/>
                  </a:lnTo>
                  <a:cubicBezTo>
                    <a:pt x="346397" y="330601"/>
                    <a:pt x="340503" y="338714"/>
                    <a:pt x="337476" y="348100"/>
                  </a:cubicBezTo>
                  <a:cubicBezTo>
                    <a:pt x="335564" y="353985"/>
                    <a:pt x="334608" y="363212"/>
                    <a:pt x="334449" y="375620"/>
                  </a:cubicBezTo>
                  <a:lnTo>
                    <a:pt x="271041" y="375620"/>
                  </a:lnTo>
                  <a:cubicBezTo>
                    <a:pt x="271996" y="349372"/>
                    <a:pt x="274545" y="331078"/>
                    <a:pt x="278528" y="321056"/>
                  </a:cubicBezTo>
                  <a:cubicBezTo>
                    <a:pt x="282511" y="311035"/>
                    <a:pt x="293026" y="299422"/>
                    <a:pt x="309755" y="286378"/>
                  </a:cubicBezTo>
                  <a:lnTo>
                    <a:pt x="326801" y="273015"/>
                  </a:lnTo>
                  <a:cubicBezTo>
                    <a:pt x="332377" y="268879"/>
                    <a:pt x="336998" y="264266"/>
                    <a:pt x="340343" y="259334"/>
                  </a:cubicBezTo>
                  <a:cubicBezTo>
                    <a:pt x="346557" y="250744"/>
                    <a:pt x="349743" y="241359"/>
                    <a:pt x="349743" y="231019"/>
                  </a:cubicBezTo>
                  <a:cubicBezTo>
                    <a:pt x="349743" y="219247"/>
                    <a:pt x="346238" y="208430"/>
                    <a:pt x="339387" y="198726"/>
                  </a:cubicBezTo>
                  <a:cubicBezTo>
                    <a:pt x="332377" y="188863"/>
                    <a:pt x="319791" y="184091"/>
                    <a:pt x="301311" y="184091"/>
                  </a:cubicBezTo>
                  <a:cubicBezTo>
                    <a:pt x="283308" y="184091"/>
                    <a:pt x="270563" y="189977"/>
                    <a:pt x="262915" y="202066"/>
                  </a:cubicBezTo>
                  <a:cubicBezTo>
                    <a:pt x="255427" y="213997"/>
                    <a:pt x="251603" y="226564"/>
                    <a:pt x="251603" y="239450"/>
                  </a:cubicBezTo>
                  <a:lnTo>
                    <a:pt x="183894" y="239450"/>
                  </a:lnTo>
                  <a:cubicBezTo>
                    <a:pt x="185806" y="195067"/>
                    <a:pt x="201419" y="163570"/>
                    <a:pt x="230574" y="144958"/>
                  </a:cubicBezTo>
                  <a:cubicBezTo>
                    <a:pt x="248895" y="133186"/>
                    <a:pt x="271518" y="127300"/>
                    <a:pt x="298443" y="127300"/>
                  </a:cubicBezTo>
                  <a:close/>
                  <a:moveTo>
                    <a:pt x="103572" y="91662"/>
                  </a:moveTo>
                  <a:cubicBezTo>
                    <a:pt x="97198" y="91662"/>
                    <a:pt x="91781" y="96913"/>
                    <a:pt x="91781" y="103436"/>
                  </a:cubicBezTo>
                  <a:lnTo>
                    <a:pt x="91781" y="499122"/>
                  </a:lnTo>
                  <a:cubicBezTo>
                    <a:pt x="91781" y="505486"/>
                    <a:pt x="97039" y="510896"/>
                    <a:pt x="103572" y="510896"/>
                  </a:cubicBezTo>
                  <a:lnTo>
                    <a:pt x="499833" y="510896"/>
                  </a:lnTo>
                  <a:cubicBezTo>
                    <a:pt x="506366" y="510896"/>
                    <a:pt x="511624" y="505645"/>
                    <a:pt x="511624" y="499122"/>
                  </a:cubicBezTo>
                  <a:lnTo>
                    <a:pt x="511624" y="103436"/>
                  </a:lnTo>
                  <a:cubicBezTo>
                    <a:pt x="511624" y="97072"/>
                    <a:pt x="506366" y="91662"/>
                    <a:pt x="499833" y="91662"/>
                  </a:cubicBezTo>
                  <a:close/>
                  <a:moveTo>
                    <a:pt x="103572" y="58569"/>
                  </a:moveTo>
                  <a:lnTo>
                    <a:pt x="499833" y="58569"/>
                  </a:lnTo>
                  <a:cubicBezTo>
                    <a:pt x="524530" y="58569"/>
                    <a:pt x="544765" y="78775"/>
                    <a:pt x="544765" y="103436"/>
                  </a:cubicBezTo>
                  <a:lnTo>
                    <a:pt x="544765" y="499122"/>
                  </a:lnTo>
                  <a:cubicBezTo>
                    <a:pt x="544765" y="523783"/>
                    <a:pt x="524530" y="543989"/>
                    <a:pt x="499833" y="543989"/>
                  </a:cubicBezTo>
                  <a:lnTo>
                    <a:pt x="103572" y="543989"/>
                  </a:lnTo>
                  <a:cubicBezTo>
                    <a:pt x="78875" y="543989"/>
                    <a:pt x="58640" y="523783"/>
                    <a:pt x="58640" y="499122"/>
                  </a:cubicBezTo>
                  <a:lnTo>
                    <a:pt x="58640" y="103436"/>
                  </a:lnTo>
                  <a:cubicBezTo>
                    <a:pt x="58640" y="78775"/>
                    <a:pt x="78875" y="58569"/>
                    <a:pt x="103572" y="58569"/>
                  </a:cubicBezTo>
                  <a:close/>
                  <a:moveTo>
                    <a:pt x="52262" y="33091"/>
                  </a:moveTo>
                  <a:cubicBezTo>
                    <a:pt x="41746" y="33091"/>
                    <a:pt x="33142" y="41683"/>
                    <a:pt x="33142" y="52183"/>
                  </a:cubicBezTo>
                  <a:lnTo>
                    <a:pt x="33142" y="550305"/>
                  </a:lnTo>
                  <a:cubicBezTo>
                    <a:pt x="33142" y="560805"/>
                    <a:pt x="41746" y="569397"/>
                    <a:pt x="52262" y="569397"/>
                  </a:cubicBezTo>
                  <a:lnTo>
                    <a:pt x="551143" y="569397"/>
                  </a:lnTo>
                  <a:cubicBezTo>
                    <a:pt x="561659" y="569397"/>
                    <a:pt x="570263" y="560805"/>
                    <a:pt x="570263" y="550305"/>
                  </a:cubicBezTo>
                  <a:lnTo>
                    <a:pt x="570263" y="52183"/>
                  </a:lnTo>
                  <a:cubicBezTo>
                    <a:pt x="570263" y="41683"/>
                    <a:pt x="561659" y="33091"/>
                    <a:pt x="551143" y="33091"/>
                  </a:cubicBezTo>
                  <a:close/>
                  <a:moveTo>
                    <a:pt x="52262" y="0"/>
                  </a:moveTo>
                  <a:lnTo>
                    <a:pt x="551143" y="0"/>
                  </a:lnTo>
                  <a:cubicBezTo>
                    <a:pt x="579983" y="0"/>
                    <a:pt x="603405" y="23387"/>
                    <a:pt x="603405" y="52183"/>
                  </a:cubicBezTo>
                  <a:lnTo>
                    <a:pt x="603405" y="550305"/>
                  </a:lnTo>
                  <a:cubicBezTo>
                    <a:pt x="603405" y="579101"/>
                    <a:pt x="579983" y="602488"/>
                    <a:pt x="551143" y="602488"/>
                  </a:cubicBezTo>
                  <a:lnTo>
                    <a:pt x="52262" y="602488"/>
                  </a:lnTo>
                  <a:cubicBezTo>
                    <a:pt x="23422" y="602488"/>
                    <a:pt x="0" y="579101"/>
                    <a:pt x="0" y="550305"/>
                  </a:cubicBezTo>
                  <a:lnTo>
                    <a:pt x="0" y="52183"/>
                  </a:lnTo>
                  <a:cubicBezTo>
                    <a:pt x="0" y="23387"/>
                    <a:pt x="23422" y="0"/>
                    <a:pt x="522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</p:sp>
        <p:sp>
          <p:nvSpPr>
            <p:cNvPr id="17" name="文本框 16"/>
            <p:cNvSpPr txBox="1"/>
            <p:nvPr/>
          </p:nvSpPr>
          <p:spPr bwMode="auto">
            <a:xfrm>
              <a:off x="1389956" y="3695063"/>
              <a:ext cx="7845484" cy="4474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87802" tIns="43901" rIns="87802" bIns="4390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fontAlgn="ctr">
                <a:lnSpc>
                  <a:spcPct val="120000"/>
                </a:lnSpc>
              </a:pPr>
              <a:r>
                <a:rPr lang="ru-RU" sz="1600">
                  <a:latin typeface="Huawei Sans" panose="020C0503030203020204" pitchFamily="34" charset="0"/>
                </a:rPr>
                <a:t>Как сопоставить адрес сегмента сети, соответствующий 192.168.1.1/24?</a:t>
              </a:r>
            </a:p>
          </p:txBody>
        </p:sp>
      </p:grpSp>
      <p:sp>
        <p:nvSpPr>
          <p:cNvPr id="18" name="矩形 17"/>
          <p:cNvSpPr/>
          <p:nvPr/>
        </p:nvSpPr>
        <p:spPr>
          <a:xfrm>
            <a:off x="659396" y="5049180"/>
            <a:ext cx="1656184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>
                <a:latin typeface="Huawei Sans" panose="020C0503030203020204" pitchFamily="34" charset="0"/>
              </a:rPr>
              <a:t>192.168.1.1</a:t>
            </a:r>
          </a:p>
        </p:txBody>
      </p:sp>
      <p:sp>
        <p:nvSpPr>
          <p:cNvPr id="19" name="矩形 18"/>
          <p:cNvSpPr/>
          <p:nvPr/>
        </p:nvSpPr>
        <p:spPr>
          <a:xfrm>
            <a:off x="659396" y="5517232"/>
            <a:ext cx="1656184" cy="30777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r" fontAlgn="ctr"/>
            <a:r>
              <a:rPr lang="ru-RU" sz="1400">
                <a:latin typeface="Huawei Sans" panose="020C0503030203020204" pitchFamily="34" charset="0"/>
              </a:rPr>
              <a:t>0.0.0.255</a:t>
            </a:r>
          </a:p>
        </p:txBody>
      </p:sp>
      <p:graphicFrame>
        <p:nvGraphicFramePr>
          <p:cNvPr id="20" name="表格 19"/>
          <p:cNvGraphicFramePr>
            <a:graphicFrameLocks noGrp="1"/>
          </p:cNvGraphicFramePr>
          <p:nvPr>
            <p:extLst/>
          </p:nvPr>
        </p:nvGraphicFramePr>
        <p:xfrm>
          <a:off x="2351584" y="5013176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" name="表格 20"/>
          <p:cNvGraphicFramePr>
            <a:graphicFrameLocks noGrp="1"/>
          </p:cNvGraphicFramePr>
          <p:nvPr>
            <p:extLst/>
          </p:nvPr>
        </p:nvGraphicFramePr>
        <p:xfrm>
          <a:off x="4115780" y="5013176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>
            <p:extLst/>
          </p:nvPr>
        </p:nvGraphicFramePr>
        <p:xfrm>
          <a:off x="5915980" y="5013176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>
            <p:extLst/>
          </p:nvPr>
        </p:nvGraphicFramePr>
        <p:xfrm>
          <a:off x="7824190" y="5013176"/>
          <a:ext cx="1680536" cy="347389"/>
        </p:xfrm>
        <a:graphic>
          <a:graphicData uri="http://schemas.openxmlformats.org/drawingml/2006/table">
            <a:tbl>
              <a:tblPr/>
              <a:tblGrid>
                <a:gridCol w="21006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0067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47389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FBFE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>
            <p:extLst/>
          </p:nvPr>
        </p:nvGraphicFramePr>
        <p:xfrm>
          <a:off x="2351584" y="5517232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9" name="表格 28"/>
          <p:cNvGraphicFramePr>
            <a:graphicFrameLocks noGrp="1"/>
          </p:cNvGraphicFramePr>
          <p:nvPr>
            <p:extLst/>
          </p:nvPr>
        </p:nvGraphicFramePr>
        <p:xfrm>
          <a:off x="4115780" y="5517232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" name="表格 29"/>
          <p:cNvGraphicFramePr>
            <a:graphicFrameLocks noGrp="1"/>
          </p:cNvGraphicFramePr>
          <p:nvPr>
            <p:extLst/>
          </p:nvPr>
        </p:nvGraphicFramePr>
        <p:xfrm>
          <a:off x="5915980" y="5517232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1" name="表格 30"/>
          <p:cNvGraphicFramePr>
            <a:graphicFrameLocks noGrp="1"/>
          </p:cNvGraphicFramePr>
          <p:nvPr>
            <p:extLst/>
          </p:nvPr>
        </p:nvGraphicFramePr>
        <p:xfrm>
          <a:off x="7824192" y="5517232"/>
          <a:ext cx="1666240" cy="3600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0828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14388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A9A9A9"/>
                        </a:buClr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marT="45773" marB="45773" anchor="ctr" horzOverflow="overflow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32" name="直接连接符 31"/>
          <p:cNvCxnSpPr/>
          <p:nvPr/>
        </p:nvCxnSpPr>
        <p:spPr bwMode="auto">
          <a:xfrm>
            <a:off x="7701322" y="4941328"/>
            <a:ext cx="0" cy="12600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rgbClr val="EC706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33" name="矩形 32"/>
          <p:cNvSpPr/>
          <p:nvPr/>
        </p:nvSpPr>
        <p:spPr>
          <a:xfrm>
            <a:off x="3931556" y="5913277"/>
            <a:ext cx="2034688" cy="2880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600">
                <a:solidFill>
                  <a:srgbClr val="EC7061"/>
                </a:solidFill>
                <a:latin typeface="Huawei Sans" panose="020C0503030203020204" pitchFamily="34" charset="0"/>
              </a:rPr>
              <a:t>Строгое соответствие</a:t>
            </a:r>
          </a:p>
        </p:txBody>
      </p:sp>
      <p:sp>
        <p:nvSpPr>
          <p:cNvPr id="34" name="矩形 33"/>
          <p:cNvSpPr/>
          <p:nvPr/>
        </p:nvSpPr>
        <p:spPr>
          <a:xfrm>
            <a:off x="7616938" y="5913277"/>
            <a:ext cx="2034688" cy="28805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600">
                <a:solidFill>
                  <a:srgbClr val="EC7061"/>
                </a:solidFill>
                <a:latin typeface="Huawei Sans" panose="020C0503030203020204" pitchFamily="34" charset="0"/>
              </a:rPr>
              <a:t>Не требуется</a:t>
            </a:r>
          </a:p>
        </p:txBody>
      </p:sp>
      <p:sp>
        <p:nvSpPr>
          <p:cNvPr id="35" name="矩形 34"/>
          <p:cNvSpPr/>
          <p:nvPr/>
        </p:nvSpPr>
        <p:spPr>
          <a:xfrm>
            <a:off x="9792855" y="5233373"/>
            <a:ext cx="1816977" cy="430887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fontAlgn="ctr"/>
            <a:r>
              <a:rPr lang="ru-RU" sz="1400">
                <a:solidFill>
                  <a:srgbClr val="EC7061"/>
                </a:solidFill>
                <a:latin typeface="Huawei Sans" panose="020C0503030203020204" pitchFamily="34" charset="0"/>
              </a:rPr>
              <a:t>Сегмент сети 192.168.1.0/24</a:t>
            </a:r>
          </a:p>
        </p:txBody>
      </p:sp>
      <p:sp>
        <p:nvSpPr>
          <p:cNvPr id="39" name="右大括号 38"/>
          <p:cNvSpPr/>
          <p:nvPr/>
        </p:nvSpPr>
        <p:spPr bwMode="auto">
          <a:xfrm>
            <a:off x="9634448" y="5076638"/>
            <a:ext cx="108012" cy="748371"/>
          </a:xfrm>
          <a:prstGeom prst="rightBrace">
            <a:avLst>
              <a:gd name="adj1" fmla="val 81085"/>
              <a:gd name="adj2" fmla="val 50000"/>
            </a:avLst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899605" y="1340768"/>
            <a:ext cx="4728288" cy="37457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b="1" dirty="0" smtClean="0">
                <a:solidFill>
                  <a:schemeClr val="bg1"/>
                </a:solidFill>
                <a:latin typeface="Huawei Sans" panose="020C0503030203020204" pitchFamily="34" charset="0"/>
              </a:rPr>
              <a:t>Подстановочная маска</a:t>
            </a:r>
            <a:endParaRPr lang="ru-RU" b="1" dirty="0">
              <a:solidFill>
                <a:schemeClr val="bg1"/>
              </a:solidFill>
              <a:latin typeface="Huawei Sans" panose="020C0503030203020204" pitchFamily="34" charset="0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899605" y="1744657"/>
            <a:ext cx="4728288" cy="1816690"/>
          </a:xfrm>
          <a:prstGeom prst="roundRect">
            <a:avLst>
              <a:gd name="adj" fmla="val 1847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marL="285750" indent="-285750" fontAlgn="ctr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Подстановочная маска— </a:t>
            </a:r>
            <a:r>
              <a:rPr lang="ru-RU" sz="1400" dirty="0">
                <a:solidFill>
                  <a:schemeClr val="tx1"/>
                </a:solidFill>
                <a:latin typeface="Huawei Sans" panose="020C0503030203020204" pitchFamily="34" charset="0"/>
              </a:rPr>
              <a:t>это 32-битное число, которое указывает, какие биты в IP-адресе </a:t>
            </a:r>
            <a:r>
              <a:rPr lang="ru-RU" sz="14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строго фиксированные, а </a:t>
            </a:r>
            <a:r>
              <a:rPr lang="ru-RU" sz="1400" dirty="0">
                <a:solidFill>
                  <a:schemeClr val="tx1"/>
                </a:solidFill>
                <a:latin typeface="Huawei Sans" panose="020C0503030203020204" pitchFamily="34" charset="0"/>
              </a:rPr>
              <a:t>какие нет.</a:t>
            </a:r>
          </a:p>
          <a:p>
            <a:pPr marL="285750" indent="-285750" fontAlgn="ctr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Подстановочная маска обычно представляется </a:t>
            </a:r>
            <a:r>
              <a:rPr lang="ru-RU" sz="1400" dirty="0">
                <a:solidFill>
                  <a:schemeClr val="tx1"/>
                </a:solidFill>
                <a:latin typeface="Huawei Sans" panose="020C0503030203020204" pitchFamily="34" charset="0"/>
              </a:rPr>
              <a:t>в виде десятичного числа с разделительными точками, так же, как и маска сети. Однако их значения различаются.</a:t>
            </a:r>
          </a:p>
        </p:txBody>
      </p:sp>
      <p:sp>
        <p:nvSpPr>
          <p:cNvPr id="43" name="五边形 42"/>
          <p:cNvSpPr/>
          <p:nvPr/>
        </p:nvSpPr>
        <p:spPr bwMode="auto">
          <a:xfrm>
            <a:off x="6147808" y="70912"/>
            <a:ext cx="1469130" cy="216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b="1">
                <a:solidFill>
                  <a:srgbClr val="FFFFFF"/>
                </a:solidFill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44" name="燕尾形 43"/>
          <p:cNvSpPr/>
          <p:nvPr/>
        </p:nvSpPr>
        <p:spPr bwMode="auto">
          <a:xfrm>
            <a:off x="7571813" y="85156"/>
            <a:ext cx="1903417" cy="201756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45" name="燕尾形 44"/>
          <p:cNvSpPr/>
          <p:nvPr/>
        </p:nvSpPr>
        <p:spPr bwMode="auto">
          <a:xfrm>
            <a:off x="9430105" y="70912"/>
            <a:ext cx="2542476" cy="216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2855726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33" grpId="0"/>
      <p:bldP spid="34" grpId="0"/>
      <p:bldP spid="35" grpId="0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3364766" y="5187309"/>
            <a:ext cx="1044116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600" b="1">
                <a:latin typeface="Huawei Sans" panose="020C0503030203020204" pitchFamily="34" charset="0"/>
              </a:rPr>
              <a:t>…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 smtClean="0"/>
              <a:t>Подстановочная маска может использоваться </a:t>
            </a:r>
            <a:r>
              <a:rPr lang="ru-RU" sz="1800" dirty="0"/>
              <a:t>для сопоставления нечетных IP-адресов в сегменте сети 192.168.1.0/24, например 192.168.1.1, 192.168.1.3 и 192.168.1.5.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Подстановочная маска </a:t>
            </a:r>
            <a:r>
              <a:rPr lang="ru-RU" dirty="0"/>
              <a:t>(2)</a:t>
            </a:r>
          </a:p>
        </p:txBody>
      </p:sp>
      <p:sp>
        <p:nvSpPr>
          <p:cNvPr id="46" name="矩形 45"/>
          <p:cNvSpPr/>
          <p:nvPr/>
        </p:nvSpPr>
        <p:spPr>
          <a:xfrm>
            <a:off x="581759" y="2109340"/>
            <a:ext cx="2026081" cy="31148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Строгое соответствие</a:t>
            </a:r>
          </a:p>
        </p:txBody>
      </p:sp>
      <p:sp>
        <p:nvSpPr>
          <p:cNvPr id="24" name="矩形 23"/>
          <p:cNvSpPr/>
          <p:nvPr/>
        </p:nvSpPr>
        <p:spPr>
          <a:xfrm>
            <a:off x="2905694" y="2233097"/>
            <a:ext cx="1849716" cy="31835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>
                <a:solidFill>
                  <a:srgbClr val="EC7061"/>
                </a:solidFill>
                <a:latin typeface="Huawei Sans" panose="020C0503030203020204" pitchFamily="34" charset="0"/>
              </a:rPr>
              <a:t>Не требуется</a:t>
            </a:r>
          </a:p>
        </p:txBody>
      </p:sp>
      <p:sp>
        <p:nvSpPr>
          <p:cNvPr id="25" name="矩形 24"/>
          <p:cNvSpPr/>
          <p:nvPr/>
        </p:nvSpPr>
        <p:spPr>
          <a:xfrm>
            <a:off x="4738659" y="2135009"/>
            <a:ext cx="1849716" cy="31835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Строгое соответствие</a:t>
            </a:r>
          </a:p>
        </p:txBody>
      </p:sp>
      <p:graphicFrame>
        <p:nvGraphicFramePr>
          <p:cNvPr id="51" name="表格 50"/>
          <p:cNvGraphicFramePr>
            <a:graphicFrameLocks noGrp="1"/>
          </p:cNvGraphicFramePr>
          <p:nvPr>
            <p:extLst/>
          </p:nvPr>
        </p:nvGraphicFramePr>
        <p:xfrm>
          <a:off x="922565" y="2631417"/>
          <a:ext cx="4896000" cy="7200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algn="ctr" defTabSz="914034" rtl="0" eaLnBrk="1" fontAlgn="ctr" latinLnBrk="0" hangingPunct="1"/>
                      <a:r>
                        <a:rPr lang="ru-RU" sz="140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6" name="表格 25"/>
          <p:cNvGraphicFramePr>
            <a:graphicFrameLocks noGrp="1"/>
          </p:cNvGraphicFramePr>
          <p:nvPr>
            <p:extLst/>
          </p:nvPr>
        </p:nvGraphicFramePr>
        <p:xfrm>
          <a:off x="922565" y="3557233"/>
          <a:ext cx="4896000" cy="7200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7" name="表格 26"/>
          <p:cNvGraphicFramePr>
            <a:graphicFrameLocks noGrp="1"/>
          </p:cNvGraphicFramePr>
          <p:nvPr>
            <p:extLst/>
          </p:nvPr>
        </p:nvGraphicFramePr>
        <p:xfrm>
          <a:off x="922565" y="4455493"/>
          <a:ext cx="4896000" cy="7200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/>
                      <a:endParaRPr lang="zh-CN" altLang="en-US" sz="1400" b="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192.168.1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AABE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9DF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108284" y="5291766"/>
            <a:ext cx="2006300" cy="14995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/>
            <a:r>
              <a:rPr lang="ru-RU" sz="1400" dirty="0">
                <a:latin typeface="Huawei Sans" panose="020C0503030203020204" pitchFamily="34" charset="0"/>
              </a:rPr>
              <a:t>Подстановочный знак</a:t>
            </a:r>
          </a:p>
        </p:txBody>
      </p:sp>
      <p:graphicFrame>
        <p:nvGraphicFramePr>
          <p:cNvPr id="31" name="表格 30"/>
          <p:cNvGraphicFramePr>
            <a:graphicFrameLocks noGrp="1"/>
          </p:cNvGraphicFramePr>
          <p:nvPr>
            <p:extLst/>
          </p:nvPr>
        </p:nvGraphicFramePr>
        <p:xfrm>
          <a:off x="922565" y="5837884"/>
          <a:ext cx="4896000" cy="360000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440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432000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0.0.0.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solidFill>
                            <a:srgbClr val="EC7061"/>
                          </a:solidFill>
                          <a:latin typeface="Huawei Sans" panose="020C0503030203020204" pitchFamily="34" charset="0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D1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" name="矩形 34"/>
          <p:cNvSpPr/>
          <p:nvPr/>
        </p:nvSpPr>
        <p:spPr bwMode="auto">
          <a:xfrm>
            <a:off x="6468732" y="2489472"/>
            <a:ext cx="3018583" cy="616291"/>
          </a:xfrm>
          <a:prstGeom prst="rect">
            <a:avLst/>
          </a:prstGeom>
          <a:noFill/>
          <a:ln w="9525" cap="flat" cmpd="sng" algn="ctr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>
                <a:latin typeface="Huawei Sans" panose="020C0503030203020204" pitchFamily="34" charset="0"/>
              </a:rPr>
              <a:t>192.168.1.1 0.0.0.254</a:t>
            </a:r>
          </a:p>
        </p:txBody>
      </p:sp>
      <p:sp>
        <p:nvSpPr>
          <p:cNvPr id="39" name="矩形 38"/>
          <p:cNvSpPr/>
          <p:nvPr/>
        </p:nvSpPr>
        <p:spPr bwMode="auto">
          <a:xfrm>
            <a:off x="6468731" y="3534641"/>
            <a:ext cx="4706449" cy="432000"/>
          </a:xfrm>
          <a:prstGeom prst="rect">
            <a:avLst/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sz="14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Значения </a:t>
            </a:r>
            <a:r>
              <a:rPr lang="ru-RU" sz="1400" dirty="0">
                <a:solidFill>
                  <a:schemeClr val="tx1"/>
                </a:solidFill>
                <a:latin typeface="Huawei Sans" panose="020C0503030203020204" pitchFamily="34" charset="0"/>
              </a:rPr>
              <a:t>1 или 0 в </a:t>
            </a:r>
            <a:r>
              <a:rPr lang="ru-RU" sz="14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подстановочной маске могут быть </a:t>
            </a:r>
            <a:r>
              <a:rPr lang="ru-RU" sz="1400" dirty="0">
                <a:solidFill>
                  <a:schemeClr val="tx1"/>
                </a:solidFill>
                <a:latin typeface="Huawei Sans" panose="020C0503030203020204" pitchFamily="34" charset="0"/>
              </a:rPr>
              <a:t>непоследовательным.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6446893" y="4337321"/>
            <a:ext cx="4728288" cy="37457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b="1" dirty="0" smtClean="0">
                <a:solidFill>
                  <a:prstClr val="white"/>
                </a:solidFill>
                <a:latin typeface="Huawei Sans" panose="020C0503030203020204" pitchFamily="34" charset="0"/>
              </a:rPr>
              <a:t>Специальная </a:t>
            </a:r>
            <a:r>
              <a:rPr lang="ru-RU" b="1" dirty="0" smtClean="0">
                <a:solidFill>
                  <a:schemeClr val="bg1"/>
                </a:solidFill>
                <a:latin typeface="Huawei Sans" panose="020C0503030203020204" pitchFamily="34" charset="0"/>
              </a:rPr>
              <a:t>подстановочная маска</a:t>
            </a:r>
            <a:endParaRPr lang="ru-RU" b="1" dirty="0">
              <a:solidFill>
                <a:schemeClr val="bg1"/>
              </a:solidFill>
              <a:latin typeface="Huawei Sans" panose="020C0503030203020204" pitchFamily="34" charset="0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6446893" y="4768642"/>
            <a:ext cx="4728288" cy="1429242"/>
          </a:xfrm>
          <a:prstGeom prst="roundRect">
            <a:avLst>
              <a:gd name="adj" fmla="val 1847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marL="285750" indent="-285750"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Точно соответствует IP-адресу 192.168.1.1.</a:t>
            </a:r>
          </a:p>
          <a:p>
            <a:pPr marL="284400"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192.168.1.1 </a:t>
            </a:r>
            <a:r>
              <a:rPr lang="ru-RU" sz="1400">
                <a:solidFill>
                  <a:srgbClr val="EC7061"/>
                </a:solidFill>
                <a:latin typeface="Huawei Sans" panose="020C0503030203020204" pitchFamily="34" charset="0"/>
              </a:rPr>
              <a:t>0.0.0.0</a:t>
            </a: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  = 192.168.1.1 0</a:t>
            </a:r>
          </a:p>
          <a:p>
            <a:pPr marL="285750" indent="-285750"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Соответствие всем IP-адресам.</a:t>
            </a:r>
          </a:p>
          <a:p>
            <a:pPr marL="284400" fontAlgn="ctr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</a:pP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0.0.0.0 </a:t>
            </a:r>
            <a:r>
              <a:rPr lang="ru-RU" sz="1400">
                <a:solidFill>
                  <a:srgbClr val="EC7061"/>
                </a:solidFill>
                <a:latin typeface="Huawei Sans" panose="020C0503030203020204" pitchFamily="34" charset="0"/>
              </a:rPr>
              <a:t>255.255.255 </a:t>
            </a:r>
            <a:r>
              <a:rPr lang="ru-RU" sz="1400">
                <a:solidFill>
                  <a:schemeClr val="tx1"/>
                </a:solidFill>
                <a:latin typeface="Huawei Sans" panose="020C0503030203020204" pitchFamily="34" charset="0"/>
              </a:rPr>
              <a:t>= any</a:t>
            </a:r>
          </a:p>
        </p:txBody>
      </p:sp>
      <p:sp>
        <p:nvSpPr>
          <p:cNvPr id="22" name="Right Arrow 157"/>
          <p:cNvSpPr/>
          <p:nvPr/>
        </p:nvSpPr>
        <p:spPr>
          <a:xfrm>
            <a:off x="5860714" y="2639374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3" name="Right Arrow 157"/>
          <p:cNvSpPr/>
          <p:nvPr/>
        </p:nvSpPr>
        <p:spPr>
          <a:xfrm rot="5400000">
            <a:off x="7794016" y="3066737"/>
            <a:ext cx="49848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30" name="五边形 29"/>
          <p:cNvSpPr/>
          <p:nvPr/>
        </p:nvSpPr>
        <p:spPr bwMode="auto">
          <a:xfrm>
            <a:off x="6408797" y="58025"/>
            <a:ext cx="1469130" cy="216000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32" name="燕尾形 31"/>
          <p:cNvSpPr/>
          <p:nvPr/>
        </p:nvSpPr>
        <p:spPr bwMode="auto">
          <a:xfrm>
            <a:off x="7865136" y="58025"/>
            <a:ext cx="1795133" cy="21600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33" name="燕尾形 32"/>
          <p:cNvSpPr/>
          <p:nvPr/>
        </p:nvSpPr>
        <p:spPr bwMode="auto">
          <a:xfrm>
            <a:off x="9609987" y="70912"/>
            <a:ext cx="2531730" cy="20311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4081675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468317" y="1051200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600" dirty="0">
                <a:latin typeface="Huawei Sans" panose="020C0503030203020204" pitchFamily="34" charset="0"/>
              </a:rPr>
              <a:t>Классификация ACL на основе методов определения правил ACL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Классификация и идентификация ACL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36505"/>
              </p:ext>
            </p:extLst>
          </p:nvPr>
        </p:nvGraphicFramePr>
        <p:xfrm>
          <a:off x="849039" y="1558699"/>
          <a:ext cx="10680974" cy="344803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14417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247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1442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49231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Категория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Диапазон номеров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Описание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Huawei Sans" panose="020C0503030203020204" pitchFamily="34" charset="0"/>
                        </a:rPr>
                        <a:t>Базовый ACL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Huawei Sans" panose="020C0503030203020204" pitchFamily="34" charset="0"/>
                        </a:rPr>
                        <a:t>От 2000 до 2999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Huawei Sans" panose="020C0503030203020204" pitchFamily="34" charset="0"/>
                        </a:rPr>
                        <a:t>Определяет правила на основе IPv4-адресов источника, информации о фрагментации и эффективных временных диапазонов.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Huawei Sans" panose="020C0503030203020204" pitchFamily="34" charset="0"/>
                        </a:rPr>
                        <a:t>Расширенный</a:t>
                      </a:r>
                      <a:endParaRPr lang="ru-RU" sz="1100" dirty="0">
                        <a:latin typeface="Huawei Sans" panose="020C05030302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Huawei Sans" panose="020C0503030203020204" pitchFamily="34" charset="0"/>
                        </a:rPr>
                        <a:t>От 3000 до 3999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Huawei Sans" panose="020C0503030203020204" pitchFamily="34" charset="0"/>
                        </a:rPr>
                        <a:t>Определяет правила на основе адресов IPv4 источника и назначения, типов протокола IPv4, типов ICMP, номеров портов источника/назначения TCP, номеров портов источника/назначения UDP и эффективных временных диапазонов.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784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accent6"/>
                          </a:solidFill>
                          <a:latin typeface="Huawei Sans" panose="020C0503030203020204" pitchFamily="34" charset="0"/>
                        </a:rPr>
                        <a:t>ACL </a:t>
                      </a:r>
                      <a:r>
                        <a:rPr lang="ru-RU" sz="1100" dirty="0" smtClean="0">
                          <a:solidFill>
                            <a:schemeClr val="accent6"/>
                          </a:solidFill>
                          <a:latin typeface="Huawei Sans" panose="020C0503030203020204" pitchFamily="34" charset="0"/>
                        </a:rPr>
                        <a:t>2-ого уровня</a:t>
                      </a:r>
                      <a:endParaRPr lang="ru-RU" sz="1100" dirty="0">
                        <a:solidFill>
                          <a:schemeClr val="accent6"/>
                        </a:solidFill>
                        <a:latin typeface="Huawei Sans" panose="020C05030302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Huawei Sans" panose="020C0503030203020204" pitchFamily="34" charset="0"/>
                        </a:rPr>
                        <a:t>От 4000 до 4999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Определяет правила на основе информации в заголовках пакетов Ethernet, такой как MAC-адреса источника и назначения и типы протоколов </a:t>
                      </a:r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2-ого уровня.</a:t>
                      </a:r>
                      <a:endParaRPr lang="ru-RU" sz="1100" dirty="0">
                        <a:solidFill>
                          <a:schemeClr val="tx1"/>
                        </a:solidFill>
                        <a:latin typeface="Huawei Sans" panose="020C0503030203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Huawei Sans" panose="020C0503030203020204" pitchFamily="34" charset="0"/>
                        </a:rPr>
                        <a:t>ACL, определяемый пользователем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Huawei Sans" panose="020C0503030203020204" pitchFamily="34" charset="0"/>
                        </a:rPr>
                        <a:t>От 5000 до 5999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Определяет правила на основе заголовков пакетов, сдвигов, масок строк символов и строк символов, определяемых пользователем.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9278"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ACL пользователя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От 6000 до 6999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6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Huawei Sans" panose="020C0503030203020204" pitchFamily="34" charset="0"/>
                        </a:rPr>
                        <a:t>Определяет правила на основе IPv4-адресов источника или групп списка управления пользователем (UCL), IPv4-адресов или UCL-групп назначения, типов протокола IPv4, типов ICMP, номеров портов источника/назначения TCP и номеров портов источника/назначения UDP.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文本占位符 9"/>
          <p:cNvSpPr txBox="1">
            <a:spLocks/>
          </p:cNvSpPr>
          <p:nvPr/>
        </p:nvSpPr>
        <p:spPr bwMode="auto">
          <a:xfrm>
            <a:off x="483312" y="5027873"/>
            <a:ext cx="11276183" cy="57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Arial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9pPr>
          </a:lstStyle>
          <a:p>
            <a:pPr fontAlgn="ctr"/>
            <a:r>
              <a:rPr lang="ru-RU" sz="1600" dirty="0">
                <a:latin typeface="Huawei Sans" panose="020C0503030203020204" pitchFamily="34" charset="0"/>
              </a:rPr>
              <a:t>Классификация ACL на основе методов идентификации ACL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598504"/>
              </p:ext>
            </p:extLst>
          </p:nvPr>
        </p:nvGraphicFramePr>
        <p:xfrm>
          <a:off x="849039" y="5475739"/>
          <a:ext cx="10693188" cy="8061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9228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7032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68730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Категория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bg1"/>
                          </a:solidFill>
                          <a:latin typeface="Huawei Sans" panose="020C0503030203020204" pitchFamily="34" charset="0"/>
                        </a:rPr>
                        <a:t>Описание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68730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prstClr val="black"/>
                          </a:solidFill>
                          <a:latin typeface="Huawei Sans" panose="020C0503030203020204" pitchFamily="34" charset="0"/>
                        </a:rPr>
                        <a:t>Нумерованный ACL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1"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prstClr val="black"/>
                          </a:solidFill>
                          <a:latin typeface="Huawei Sans" panose="020C0503030203020204" pitchFamily="34" charset="0"/>
                        </a:rPr>
                        <a:t>Традиционный метод идентификации ACL. Идентификация нумерованного ACL осуществляется по номеру.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8730">
                <a:tc>
                  <a:txBody>
                    <a:bodyPr/>
                    <a:lstStyle/>
                    <a:p>
                      <a:pPr algn="l" font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prstClr val="black"/>
                          </a:solidFill>
                          <a:latin typeface="Huawei Sans" panose="020C0503030203020204" pitchFamily="34" charset="0"/>
                        </a:rPr>
                        <a:t>Именованный ACL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lvl="1" algn="l" font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prstClr val="black"/>
                          </a:solidFill>
                          <a:latin typeface="Huawei Sans" panose="020C0503030203020204" pitchFamily="34" charset="0"/>
                        </a:rPr>
                        <a:t>Идентификация именованного ACL осуществляется по имени.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AE6F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五边形 19"/>
          <p:cNvSpPr/>
          <p:nvPr/>
        </p:nvSpPr>
        <p:spPr bwMode="auto">
          <a:xfrm>
            <a:off x="6275129" y="70912"/>
            <a:ext cx="1469130" cy="216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21" name="燕尾形 20"/>
          <p:cNvSpPr/>
          <p:nvPr/>
        </p:nvSpPr>
        <p:spPr bwMode="auto">
          <a:xfrm>
            <a:off x="7696133" y="57788"/>
            <a:ext cx="2023733" cy="224617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22" name="燕尾形 21"/>
          <p:cNvSpPr/>
          <p:nvPr/>
        </p:nvSpPr>
        <p:spPr bwMode="auto">
          <a:xfrm>
            <a:off x="9671740" y="58386"/>
            <a:ext cx="2424008" cy="224019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408482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26878" y="1251914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Huawei Sans" panose="020C0503030203020204" pitchFamily="34" charset="0"/>
              </a:rPr>
              <a:t>Базовый ACL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>
                <a:latin typeface="Huawei Sans" panose="020C0503030203020204" pitchFamily="34" charset="0"/>
              </a:rPr>
              <a:t>Базовый и расширенный ACL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865897"/>
              </p:ext>
            </p:extLst>
          </p:nvPr>
        </p:nvGraphicFramePr>
        <p:xfrm>
          <a:off x="2452346" y="1736812"/>
          <a:ext cx="6192688" cy="36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62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02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latin typeface="Huawei Sans" panose="020C0503030203020204" pitchFamily="34" charset="0"/>
                        </a:rPr>
                        <a:t>Заголовок IP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latin typeface="Huawei Sans" panose="020C0503030203020204" pitchFamily="34" charset="0"/>
                        </a:rPr>
                        <a:t>Заголовок TCP/UDP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latin typeface="Huawei Sans" panose="020C0503030203020204" pitchFamily="34" charset="0"/>
                        </a:rPr>
                        <a:t>Данные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标注 6"/>
          <p:cNvSpPr/>
          <p:nvPr/>
        </p:nvSpPr>
        <p:spPr bwMode="auto">
          <a:xfrm>
            <a:off x="2926080" y="1289305"/>
            <a:ext cx="1417319" cy="357410"/>
          </a:xfrm>
          <a:prstGeom prst="wedgeRectCallout">
            <a:avLst>
              <a:gd name="adj1" fmla="val -20833"/>
              <a:gd name="adj2" fmla="val 80131"/>
            </a:avLst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>
                <a:latin typeface="Huawei Sans" panose="020C0503030203020204" pitchFamily="34" charset="0"/>
              </a:rPr>
              <a:t>IP-адрес источника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108285" y="1736812"/>
            <a:ext cx="2442891" cy="72002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>
              <a:lnSpc>
                <a:spcPts val="2200"/>
              </a:lnSpc>
            </a:pPr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</a:rPr>
              <a:t>Диапазон номеров:</a:t>
            </a:r>
          </a:p>
          <a:p>
            <a:pPr fontAlgn="ctr">
              <a:lnSpc>
                <a:spcPts val="2200"/>
              </a:lnSpc>
            </a:pPr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</a:rPr>
              <a:t>от 2000 до 2999</a:t>
            </a:r>
          </a:p>
        </p:txBody>
      </p:sp>
      <p:sp>
        <p:nvSpPr>
          <p:cNvPr id="9" name="文本框 8"/>
          <p:cNvSpPr txBox="1"/>
          <p:nvPr/>
        </p:nvSpPr>
        <p:spPr bwMode="auto">
          <a:xfrm>
            <a:off x="2452346" y="2194248"/>
            <a:ext cx="6156684" cy="1122789"/>
          </a:xfrm>
          <a:prstGeom prst="rect">
            <a:avLst/>
          </a:prstGeom>
          <a:solidFill>
            <a:srgbClr val="F4FBFE"/>
          </a:solidFill>
          <a:ln w="12700" algn="ctr">
            <a:solidFill>
              <a:srgbClr val="99DFF9"/>
            </a:solidFill>
            <a:prstDash val="solid"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>
                <a:latin typeface="Huawei Sans" panose="020C0503030203020204" pitchFamily="34" charset="0"/>
              </a:rPr>
              <a:t>acl number 2000</a:t>
            </a:r>
          </a:p>
          <a:p>
            <a:pPr fontAlgn="ctr">
              <a:lnSpc>
                <a:spcPct val="120000"/>
              </a:lnSpc>
            </a:pPr>
            <a:r>
              <a:rPr lang="ru-RU" sz="1400">
                <a:latin typeface="Huawei Sans" panose="020C0503030203020204" pitchFamily="34" charset="0"/>
              </a:rPr>
              <a:t>  rule	 5	deny	source  10.1.1.1  0</a:t>
            </a:r>
          </a:p>
          <a:p>
            <a:pPr fontAlgn="ctr">
              <a:lnSpc>
                <a:spcPct val="120000"/>
              </a:lnSpc>
            </a:pPr>
            <a:r>
              <a:rPr lang="ru-RU" sz="1400">
                <a:latin typeface="Huawei Sans" panose="020C0503030203020204" pitchFamily="34" charset="0"/>
              </a:rPr>
              <a:t>  rule	10	deny	source  10.1.1.2  0</a:t>
            </a:r>
          </a:p>
          <a:p>
            <a:pPr fontAlgn="ctr">
              <a:lnSpc>
                <a:spcPct val="120000"/>
              </a:lnSpc>
            </a:pPr>
            <a:r>
              <a:rPr lang="ru-RU" sz="1400">
                <a:latin typeface="Huawei Sans" panose="020C0503030203020204" pitchFamily="34" charset="0"/>
              </a:rPr>
              <a:t>  rule	15	permit	source  10.1.1.0  0.0.0.255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2452346" y="4629606"/>
          <a:ext cx="6192688" cy="360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362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62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4026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latin typeface="Huawei Sans" panose="020C0503030203020204" pitchFamily="34" charset="0"/>
                        </a:rPr>
                        <a:t>Заголовок IP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latin typeface="Huawei Sans" panose="020C0503030203020204" pitchFamily="34" charset="0"/>
                        </a:rPr>
                        <a:t>Заголовок TCP/UDP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>
                          <a:latin typeface="Huawei Sans" panose="020C0503030203020204" pitchFamily="34" charset="0"/>
                        </a:rPr>
                        <a:t>Данные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 bwMode="auto">
          <a:xfrm>
            <a:off x="2452346" y="5107307"/>
            <a:ext cx="9454518" cy="976883"/>
          </a:xfrm>
          <a:prstGeom prst="rect">
            <a:avLst/>
          </a:prstGeom>
          <a:solidFill>
            <a:srgbClr val="F4FBFE"/>
          </a:solidFill>
          <a:ln w="12700" algn="ctr">
            <a:solidFill>
              <a:srgbClr val="99DFF9"/>
            </a:solidFill>
            <a:prstDash val="solid"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0000"/>
              </a:lnSpc>
            </a:pPr>
            <a:r>
              <a:rPr lang="ru-RU" sz="1400" dirty="0" err="1">
                <a:latin typeface="Huawei Sans" panose="020C0503030203020204" pitchFamily="34" charset="0"/>
              </a:rPr>
              <a:t>acl</a:t>
            </a:r>
            <a:r>
              <a:rPr lang="ru-RU" sz="1400" dirty="0">
                <a:latin typeface="Huawei Sans" panose="020C0503030203020204" pitchFamily="34" charset="0"/>
              </a:rPr>
              <a:t> number 3000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latin typeface="Huawei Sans" panose="020C0503030203020204" pitchFamily="34" charset="0"/>
              </a:rPr>
              <a:t>  </a:t>
            </a:r>
            <a:r>
              <a:rPr lang="ru-RU" sz="1400" dirty="0" err="1">
                <a:latin typeface="Huawei Sans" panose="020C0503030203020204" pitchFamily="34" charset="0"/>
              </a:rPr>
              <a:t>rule</a:t>
            </a:r>
            <a:r>
              <a:rPr lang="ru-RU" sz="1400" dirty="0">
                <a:latin typeface="Huawei Sans" panose="020C0503030203020204" pitchFamily="34" charset="0"/>
              </a:rPr>
              <a:t>    5   </a:t>
            </a:r>
            <a:r>
              <a:rPr lang="ru-RU" sz="1400" dirty="0" err="1">
                <a:latin typeface="Huawei Sans" panose="020C0503030203020204" pitchFamily="34" charset="0"/>
              </a:rPr>
              <a:t>permit</a:t>
            </a:r>
            <a:r>
              <a:rPr lang="ru-RU" sz="1400" dirty="0">
                <a:latin typeface="Huawei Sans" panose="020C0503030203020204" pitchFamily="34" charset="0"/>
              </a:rPr>
              <a:t>  ip	   </a:t>
            </a:r>
            <a:r>
              <a:rPr lang="ru-RU" sz="1400" dirty="0" err="1">
                <a:latin typeface="Huawei Sans" panose="020C0503030203020204" pitchFamily="34" charset="0"/>
              </a:rPr>
              <a:t>source</a:t>
            </a:r>
            <a:r>
              <a:rPr lang="ru-RU" sz="1400" dirty="0">
                <a:latin typeface="Huawei Sans" panose="020C0503030203020204" pitchFamily="34" charset="0"/>
              </a:rPr>
              <a:t>   10.1.1.0   0.0.0.255   </a:t>
            </a:r>
            <a:r>
              <a:rPr lang="ru-RU" sz="1400" dirty="0" err="1">
                <a:latin typeface="Huawei Sans" panose="020C0503030203020204" pitchFamily="34" charset="0"/>
              </a:rPr>
              <a:t>destination</a:t>
            </a:r>
            <a:r>
              <a:rPr lang="ru-RU" sz="1400" dirty="0">
                <a:latin typeface="Huawei Sans" panose="020C0503030203020204" pitchFamily="34" charset="0"/>
              </a:rPr>
              <a:t>   10.1.3.0   0.0.0.255</a:t>
            </a:r>
          </a:p>
          <a:p>
            <a:pPr fontAlgn="ctr">
              <a:lnSpc>
                <a:spcPct val="120000"/>
              </a:lnSpc>
            </a:pPr>
            <a:r>
              <a:rPr lang="ru-RU" sz="1400" dirty="0">
                <a:latin typeface="Huawei Sans" panose="020C0503030203020204" pitchFamily="34" charset="0"/>
              </a:rPr>
              <a:t>  </a:t>
            </a:r>
            <a:r>
              <a:rPr lang="ru-RU" sz="1400" dirty="0" err="1">
                <a:latin typeface="Huawei Sans" panose="020C0503030203020204" pitchFamily="34" charset="0"/>
              </a:rPr>
              <a:t>rule</a:t>
            </a:r>
            <a:r>
              <a:rPr lang="ru-RU" sz="1400" dirty="0">
                <a:latin typeface="Huawei Sans" panose="020C0503030203020204" pitchFamily="34" charset="0"/>
              </a:rPr>
              <a:t>   10  </a:t>
            </a:r>
            <a:r>
              <a:rPr lang="ru-RU" sz="1400" dirty="0" err="1">
                <a:latin typeface="Huawei Sans" panose="020C0503030203020204" pitchFamily="34" charset="0"/>
              </a:rPr>
              <a:t>permit</a:t>
            </a:r>
            <a:r>
              <a:rPr lang="ru-RU" sz="1400" dirty="0">
                <a:latin typeface="Huawei Sans" panose="020C0503030203020204" pitchFamily="34" charset="0"/>
              </a:rPr>
              <a:t>  </a:t>
            </a:r>
            <a:r>
              <a:rPr lang="ru-RU" sz="1400" dirty="0" err="1">
                <a:latin typeface="Huawei Sans" panose="020C0503030203020204" pitchFamily="34" charset="0"/>
              </a:rPr>
              <a:t>tcp</a:t>
            </a:r>
            <a:r>
              <a:rPr lang="ru-RU" sz="1400" dirty="0">
                <a:latin typeface="Huawei Sans" panose="020C0503030203020204" pitchFamily="34" charset="0"/>
              </a:rPr>
              <a:t>   </a:t>
            </a:r>
            <a:r>
              <a:rPr lang="ru-RU" sz="1400" dirty="0" err="1">
                <a:latin typeface="Huawei Sans" panose="020C0503030203020204" pitchFamily="34" charset="0"/>
              </a:rPr>
              <a:t>source</a:t>
            </a:r>
            <a:r>
              <a:rPr lang="ru-RU" sz="1400" dirty="0">
                <a:latin typeface="Huawei Sans" panose="020C0503030203020204" pitchFamily="34" charset="0"/>
              </a:rPr>
              <a:t>   10.1.2.0    0.0.0.255   </a:t>
            </a:r>
            <a:r>
              <a:rPr lang="ru-RU" sz="1400" dirty="0" err="1">
                <a:latin typeface="Huawei Sans" panose="020C0503030203020204" pitchFamily="34" charset="0"/>
              </a:rPr>
              <a:t>destination</a:t>
            </a:r>
            <a:r>
              <a:rPr lang="ru-RU" sz="1400" dirty="0">
                <a:latin typeface="Huawei Sans" panose="020C0503030203020204" pitchFamily="34" charset="0"/>
              </a:rPr>
              <a:t>   10.1.3.0   0.0.0.255   </a:t>
            </a:r>
            <a:r>
              <a:rPr lang="ru-RU" sz="1400" dirty="0" err="1">
                <a:latin typeface="Huawei Sans" panose="020C0503030203020204" pitchFamily="34" charset="0"/>
              </a:rPr>
              <a:t>destination</a:t>
            </a:r>
            <a:r>
              <a:rPr lang="ru-RU" sz="1400" dirty="0">
                <a:latin typeface="Huawei Sans" panose="020C0503030203020204" pitchFamily="34" charset="0"/>
              </a:rPr>
              <a:t>-port </a:t>
            </a:r>
            <a:r>
              <a:rPr lang="ru-RU" sz="1400" dirty="0" err="1">
                <a:latin typeface="Huawei Sans" panose="020C0503030203020204" pitchFamily="34" charset="0"/>
              </a:rPr>
              <a:t>eq</a:t>
            </a:r>
            <a:r>
              <a:rPr lang="ru-RU" sz="1400" dirty="0">
                <a:latin typeface="Huawei Sans" panose="020C0503030203020204" pitchFamily="34" charset="0"/>
              </a:rPr>
              <a:t> 21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108285" y="4693166"/>
            <a:ext cx="2344062" cy="756084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fontAlgn="ctr">
              <a:lnSpc>
                <a:spcPts val="2200"/>
              </a:lnSpc>
            </a:pPr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</a:rPr>
              <a:t>Диапазон номеров:</a:t>
            </a:r>
          </a:p>
          <a:p>
            <a:pPr fontAlgn="ctr">
              <a:lnSpc>
                <a:spcPts val="2200"/>
              </a:lnSpc>
            </a:pPr>
            <a:r>
              <a:rPr lang="ru-RU" sz="1600" dirty="0">
                <a:solidFill>
                  <a:srgbClr val="EC7061"/>
                </a:solidFill>
                <a:latin typeface="Huawei Sans" panose="020C0503030203020204" pitchFamily="34" charset="0"/>
              </a:rPr>
              <a:t>3000-3999</a:t>
            </a:r>
          </a:p>
        </p:txBody>
      </p:sp>
      <p:sp>
        <p:nvSpPr>
          <p:cNvPr id="26" name="矩形标注 25"/>
          <p:cNvSpPr/>
          <p:nvPr/>
        </p:nvSpPr>
        <p:spPr bwMode="auto">
          <a:xfrm>
            <a:off x="2551176" y="3925182"/>
            <a:ext cx="2099482" cy="622012"/>
          </a:xfrm>
          <a:prstGeom prst="wedgeRectCallou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Huawei Sans" panose="020C0503030203020204" pitchFamily="34" charset="0"/>
              </a:rPr>
              <a:t>IP-адрес источника, IP-адрес назначения и тип протокола</a:t>
            </a:r>
          </a:p>
        </p:txBody>
      </p:sp>
      <p:sp>
        <p:nvSpPr>
          <p:cNvPr id="27" name="矩形标注 26"/>
          <p:cNvSpPr/>
          <p:nvPr/>
        </p:nvSpPr>
        <p:spPr bwMode="auto">
          <a:xfrm>
            <a:off x="5031097" y="3925182"/>
            <a:ext cx="1772826" cy="622012"/>
          </a:xfrm>
          <a:prstGeom prst="wedgeRectCallout">
            <a:avLst/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200" dirty="0">
                <a:latin typeface="Huawei Sans" panose="020C0503030203020204" pitchFamily="34" charset="0"/>
              </a:rPr>
              <a:t>Номера портов источника и назначения</a:t>
            </a:r>
          </a:p>
        </p:txBody>
      </p:sp>
      <p:sp>
        <p:nvSpPr>
          <p:cNvPr id="20" name="文本占位符 4"/>
          <p:cNvSpPr txBox="1">
            <a:spLocks/>
          </p:cNvSpPr>
          <p:nvPr/>
        </p:nvSpPr>
        <p:spPr bwMode="auto">
          <a:xfrm>
            <a:off x="226878" y="3856825"/>
            <a:ext cx="2274883" cy="50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Arial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9pPr>
          </a:lstStyle>
          <a:p>
            <a:pPr fontAlgn="ctr">
              <a:buSzPct val="50000"/>
              <a:buFont typeface="Wingdings" panose="05000000000000000000" pitchFamily="2" charset="2"/>
              <a:buChar char="l"/>
            </a:pPr>
            <a:r>
              <a:rPr lang="ru-RU" sz="18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Расширенный </a:t>
            </a:r>
            <a:r>
              <a:rPr lang="en-US" sz="18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ACL</a:t>
            </a:r>
            <a:endParaRPr lang="ru-RU" sz="18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8" name="五边形 17"/>
          <p:cNvSpPr/>
          <p:nvPr/>
        </p:nvSpPr>
        <p:spPr bwMode="auto">
          <a:xfrm>
            <a:off x="6058316" y="70912"/>
            <a:ext cx="1469130" cy="216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24" name="燕尾形 23"/>
          <p:cNvSpPr/>
          <p:nvPr/>
        </p:nvSpPr>
        <p:spPr bwMode="auto">
          <a:xfrm>
            <a:off x="7527446" y="63082"/>
            <a:ext cx="1842696" cy="21259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28" name="燕尾形 27"/>
          <p:cNvSpPr/>
          <p:nvPr/>
        </p:nvSpPr>
        <p:spPr bwMode="auto">
          <a:xfrm>
            <a:off x="9370142" y="70912"/>
            <a:ext cx="2536722" cy="21259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284826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>
                <a:latin typeface="Huawei Sans" panose="020C0503030203020204" pitchFamily="34" charset="0"/>
              </a:rPr>
              <a:t>Механизм сопоставления ACL</a:t>
            </a:r>
          </a:p>
        </p:txBody>
      </p:sp>
      <p:sp>
        <p:nvSpPr>
          <p:cNvPr id="6" name="菱形 5"/>
          <p:cNvSpPr/>
          <p:nvPr/>
        </p:nvSpPr>
        <p:spPr bwMode="auto">
          <a:xfrm>
            <a:off x="1676171" y="1859234"/>
            <a:ext cx="2196244" cy="756084"/>
          </a:xfrm>
          <a:prstGeom prst="diamond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Привязанный ACL существует?</a:t>
            </a:r>
          </a:p>
        </p:txBody>
      </p:sp>
      <p:sp>
        <p:nvSpPr>
          <p:cNvPr id="7" name="菱形 6"/>
          <p:cNvSpPr/>
          <p:nvPr/>
        </p:nvSpPr>
        <p:spPr bwMode="auto">
          <a:xfrm>
            <a:off x="1676171" y="2783407"/>
            <a:ext cx="2196244" cy="756084"/>
          </a:xfrm>
          <a:prstGeom prst="diamond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ACL содержит правила?</a:t>
            </a:r>
          </a:p>
        </p:txBody>
      </p:sp>
      <p:sp>
        <p:nvSpPr>
          <p:cNvPr id="8" name="矩形 7"/>
          <p:cNvSpPr>
            <a:spLocks/>
          </p:cNvSpPr>
          <p:nvPr/>
        </p:nvSpPr>
        <p:spPr bwMode="auto">
          <a:xfrm>
            <a:off x="1946201" y="3707580"/>
            <a:ext cx="1656184" cy="36000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Проанализируйте первое правило</a:t>
            </a:r>
          </a:p>
        </p:txBody>
      </p:sp>
      <p:sp>
        <p:nvSpPr>
          <p:cNvPr id="9" name="菱形 8"/>
          <p:cNvSpPr/>
          <p:nvPr/>
        </p:nvSpPr>
        <p:spPr bwMode="auto">
          <a:xfrm>
            <a:off x="1676171" y="4271713"/>
            <a:ext cx="2196244" cy="648072"/>
          </a:xfrm>
          <a:prstGeom prst="diamond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latin typeface="Huawei Sans" panose="020C0503030203020204" pitchFamily="34" charset="0"/>
              </a:rPr>
              <a:t>Сопоставьте правила</a:t>
            </a:r>
          </a:p>
        </p:txBody>
      </p:sp>
      <p:sp>
        <p:nvSpPr>
          <p:cNvPr id="10" name="菱形 9"/>
          <p:cNvSpPr/>
          <p:nvPr/>
        </p:nvSpPr>
        <p:spPr bwMode="auto">
          <a:xfrm>
            <a:off x="1676171" y="5087874"/>
            <a:ext cx="2196244" cy="648072"/>
          </a:xfrm>
          <a:prstGeom prst="diamond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latin typeface="Huawei Sans" panose="020C0503030203020204" pitchFamily="34" charset="0"/>
              </a:rPr>
              <a:t>Правила остались?</a:t>
            </a:r>
          </a:p>
        </p:txBody>
      </p:sp>
      <p:sp>
        <p:nvSpPr>
          <p:cNvPr id="11" name="矩形 10"/>
          <p:cNvSpPr>
            <a:spLocks/>
          </p:cNvSpPr>
          <p:nvPr/>
        </p:nvSpPr>
        <p:spPr bwMode="auto">
          <a:xfrm>
            <a:off x="1946201" y="5885822"/>
            <a:ext cx="1656184" cy="36000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Проанализируйте следующее правило</a:t>
            </a:r>
          </a:p>
        </p:txBody>
      </p:sp>
      <p:sp>
        <p:nvSpPr>
          <p:cNvPr id="12" name="菱形 11"/>
          <p:cNvSpPr/>
          <p:nvPr/>
        </p:nvSpPr>
        <p:spPr bwMode="auto">
          <a:xfrm>
            <a:off x="4664503" y="3599357"/>
            <a:ext cx="2196244" cy="1001231"/>
          </a:xfrm>
          <a:prstGeom prst="diamond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Действием ACL является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permit</a:t>
            </a:r>
            <a:endParaRPr lang="ru-RU" sz="1000" dirty="0">
              <a:solidFill>
                <a:schemeClr val="tx1"/>
              </a:solidFill>
              <a:latin typeface="Huawei Sans" panose="020C0503030203020204" pitchFamily="34" charset="0"/>
            </a:endParaRPr>
          </a:p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или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deny</a:t>
            </a: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4799527" y="5147529"/>
            <a:ext cx="1926196" cy="36000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Результат сопоставления ACL —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deny</a:t>
            </a: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.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7031775" y="5147529"/>
            <a:ext cx="1926196" cy="36000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Результат сопоставления ACL —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permit</a:t>
            </a: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.</a:t>
            </a:r>
          </a:p>
        </p:txBody>
      </p:sp>
      <p:sp>
        <p:nvSpPr>
          <p:cNvPr id="15" name="矩形 14"/>
          <p:cNvSpPr/>
          <p:nvPr/>
        </p:nvSpPr>
        <p:spPr bwMode="auto">
          <a:xfrm>
            <a:off x="9279761" y="5147529"/>
            <a:ext cx="1926196" cy="36000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Результат сопоставления ACL —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negative</a:t>
            </a: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 </a:t>
            </a:r>
            <a:r>
              <a:rPr lang="ru-RU" sz="1000" dirty="0" err="1">
                <a:solidFill>
                  <a:schemeClr val="tx1"/>
                </a:solidFill>
                <a:latin typeface="Huawei Sans" panose="020C0503030203020204" pitchFamily="34" charset="0"/>
              </a:rPr>
              <a:t>match</a:t>
            </a:r>
            <a:r>
              <a:rPr lang="ru-RU" sz="1000" dirty="0">
                <a:solidFill>
                  <a:schemeClr val="tx1"/>
                </a:solidFill>
                <a:latin typeface="Huawei Sans" panose="020C0503030203020204" pitchFamily="34" charset="0"/>
              </a:rPr>
              <a:t>.</a:t>
            </a:r>
          </a:p>
        </p:txBody>
      </p:sp>
      <p:cxnSp>
        <p:nvCxnSpPr>
          <p:cNvPr id="16" name="直接箭头连接符 15"/>
          <p:cNvCxnSpPr>
            <a:stCxn id="5" idx="2"/>
            <a:endCxn id="6" idx="0"/>
          </p:cNvCxnSpPr>
          <p:nvPr/>
        </p:nvCxnSpPr>
        <p:spPr bwMode="auto">
          <a:xfrm>
            <a:off x="2774293" y="1655101"/>
            <a:ext cx="0" cy="20413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直接箭头连接符 16"/>
          <p:cNvCxnSpPr>
            <a:stCxn id="6" idx="2"/>
            <a:endCxn id="7" idx="0"/>
          </p:cNvCxnSpPr>
          <p:nvPr/>
        </p:nvCxnSpPr>
        <p:spPr bwMode="auto">
          <a:xfrm>
            <a:off x="2774293" y="2615318"/>
            <a:ext cx="0" cy="1680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直接箭头连接符 17"/>
          <p:cNvCxnSpPr>
            <a:stCxn id="7" idx="2"/>
            <a:endCxn id="8" idx="0"/>
          </p:cNvCxnSpPr>
          <p:nvPr/>
        </p:nvCxnSpPr>
        <p:spPr bwMode="auto">
          <a:xfrm>
            <a:off x="2774293" y="3539491"/>
            <a:ext cx="0" cy="1680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9" name="直接箭头连接符 18"/>
          <p:cNvCxnSpPr>
            <a:stCxn id="8" idx="2"/>
            <a:endCxn id="9" idx="0"/>
          </p:cNvCxnSpPr>
          <p:nvPr/>
        </p:nvCxnSpPr>
        <p:spPr bwMode="auto">
          <a:xfrm>
            <a:off x="2774293" y="4067580"/>
            <a:ext cx="0" cy="20413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0" name="直接箭头连接符 19"/>
          <p:cNvCxnSpPr>
            <a:stCxn id="9" idx="2"/>
            <a:endCxn id="10" idx="0"/>
          </p:cNvCxnSpPr>
          <p:nvPr/>
        </p:nvCxnSpPr>
        <p:spPr bwMode="auto">
          <a:xfrm>
            <a:off x="2774293" y="4919785"/>
            <a:ext cx="0" cy="168089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1" name="直接箭头连接符 20"/>
          <p:cNvCxnSpPr>
            <a:stCxn id="10" idx="2"/>
            <a:endCxn id="11" idx="0"/>
          </p:cNvCxnSpPr>
          <p:nvPr/>
        </p:nvCxnSpPr>
        <p:spPr bwMode="auto">
          <a:xfrm>
            <a:off x="2774293" y="5735946"/>
            <a:ext cx="0" cy="14987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3" name="肘形连接符 22"/>
          <p:cNvCxnSpPr>
            <a:stCxn id="6" idx="3"/>
            <a:endCxn id="15" idx="0"/>
          </p:cNvCxnSpPr>
          <p:nvPr/>
        </p:nvCxnSpPr>
        <p:spPr bwMode="auto">
          <a:xfrm>
            <a:off x="3872415" y="2237276"/>
            <a:ext cx="6370444" cy="2910253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4" name="肘形连接符 23"/>
          <p:cNvCxnSpPr>
            <a:stCxn id="9" idx="3"/>
            <a:endCxn id="12" idx="1"/>
          </p:cNvCxnSpPr>
          <p:nvPr/>
        </p:nvCxnSpPr>
        <p:spPr bwMode="auto">
          <a:xfrm flipV="1">
            <a:off x="3872415" y="4099973"/>
            <a:ext cx="792088" cy="495776"/>
          </a:xfrm>
          <a:prstGeom prst="bentConnector3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肘形连接符 24"/>
          <p:cNvCxnSpPr>
            <a:stCxn id="12" idx="3"/>
            <a:endCxn id="14" idx="0"/>
          </p:cNvCxnSpPr>
          <p:nvPr/>
        </p:nvCxnSpPr>
        <p:spPr bwMode="auto">
          <a:xfrm>
            <a:off x="6860747" y="4099973"/>
            <a:ext cx="1134126" cy="1047556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6" name="直接箭头连接符 25"/>
          <p:cNvCxnSpPr>
            <a:stCxn id="12" idx="2"/>
            <a:endCxn id="13" idx="0"/>
          </p:cNvCxnSpPr>
          <p:nvPr/>
        </p:nvCxnSpPr>
        <p:spPr bwMode="auto">
          <a:xfrm>
            <a:off x="5762625" y="4600588"/>
            <a:ext cx="0" cy="546941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直接箭头连接符 26"/>
          <p:cNvCxnSpPr>
            <a:stCxn id="13" idx="2"/>
            <a:endCxn id="22" idx="0"/>
          </p:cNvCxnSpPr>
          <p:nvPr/>
        </p:nvCxnSpPr>
        <p:spPr bwMode="auto">
          <a:xfrm>
            <a:off x="5762625" y="5507529"/>
            <a:ext cx="0" cy="378293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8" name="肘形连接符 27"/>
          <p:cNvCxnSpPr>
            <a:stCxn id="15" idx="2"/>
            <a:endCxn id="22" idx="3"/>
          </p:cNvCxnSpPr>
          <p:nvPr/>
        </p:nvCxnSpPr>
        <p:spPr bwMode="auto">
          <a:xfrm rot="5400000">
            <a:off x="8137642" y="3960604"/>
            <a:ext cx="558293" cy="3652142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9" name="肘形连接符 28"/>
          <p:cNvCxnSpPr>
            <a:stCxn id="11" idx="1"/>
            <a:endCxn id="9" idx="1"/>
          </p:cNvCxnSpPr>
          <p:nvPr/>
        </p:nvCxnSpPr>
        <p:spPr bwMode="auto">
          <a:xfrm rot="10800000">
            <a:off x="1676171" y="4595750"/>
            <a:ext cx="270030" cy="1470073"/>
          </a:xfrm>
          <a:prstGeom prst="bentConnector3">
            <a:avLst>
              <a:gd name="adj1" fmla="val 184657"/>
            </a:avLst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0" name="直接箭头连接符 29"/>
          <p:cNvCxnSpPr>
            <a:stCxn id="7" idx="3"/>
          </p:cNvCxnSpPr>
          <p:nvPr/>
        </p:nvCxnSpPr>
        <p:spPr bwMode="auto">
          <a:xfrm>
            <a:off x="3872415" y="3161449"/>
            <a:ext cx="6354706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1" name="肘形连接符 30"/>
          <p:cNvCxnSpPr>
            <a:stCxn id="10" idx="3"/>
          </p:cNvCxnSpPr>
          <p:nvPr/>
        </p:nvCxnSpPr>
        <p:spPr bwMode="auto">
          <a:xfrm flipV="1">
            <a:off x="3872415" y="4967509"/>
            <a:ext cx="6354706" cy="444401"/>
          </a:xfrm>
          <a:prstGeom prst="bentConnector3">
            <a:avLst>
              <a:gd name="adj1" fmla="val 114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32" name="直接箭头连接符 31"/>
          <p:cNvCxnSpPr>
            <a:stCxn id="14" idx="2"/>
          </p:cNvCxnSpPr>
          <p:nvPr/>
        </p:nvCxnSpPr>
        <p:spPr bwMode="auto">
          <a:xfrm>
            <a:off x="7994873" y="5507529"/>
            <a:ext cx="0" cy="576104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3" name="文本框 32"/>
          <p:cNvSpPr txBox="1"/>
          <p:nvPr/>
        </p:nvSpPr>
        <p:spPr bwMode="auto">
          <a:xfrm>
            <a:off x="2918309" y="2519237"/>
            <a:ext cx="448227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2918309" y="3419337"/>
            <a:ext cx="448227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2918309" y="4823494"/>
            <a:ext cx="487878" cy="2880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 dirty="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2918309" y="5615581"/>
            <a:ext cx="448227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3977852" y="1935150"/>
            <a:ext cx="521959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 dirty="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3977852" y="2843273"/>
            <a:ext cx="521959" cy="3345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 dirty="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3977852" y="5111525"/>
            <a:ext cx="419373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 dirty="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3854413" y="4303366"/>
            <a:ext cx="448227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41" name="文本框 40"/>
          <p:cNvSpPr txBox="1"/>
          <p:nvPr/>
        </p:nvSpPr>
        <p:spPr bwMode="auto">
          <a:xfrm>
            <a:off x="6950757" y="3799310"/>
            <a:ext cx="715928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permit</a:t>
            </a:r>
          </a:p>
        </p:txBody>
      </p:sp>
      <p:sp>
        <p:nvSpPr>
          <p:cNvPr id="42" name="文本框 41"/>
          <p:cNvSpPr txBox="1"/>
          <p:nvPr/>
        </p:nvSpPr>
        <p:spPr bwMode="auto">
          <a:xfrm>
            <a:off x="5763617" y="4535461"/>
            <a:ext cx="566849" cy="304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200">
                <a:latin typeface="Huawei Sans" panose="020C0503030203020204" pitchFamily="34" charset="0"/>
              </a:rPr>
              <a:t>deny</a:t>
            </a:r>
          </a:p>
        </p:txBody>
      </p:sp>
      <p:sp>
        <p:nvSpPr>
          <p:cNvPr id="43" name="圆角矩形 42"/>
          <p:cNvSpPr/>
          <p:nvPr/>
        </p:nvSpPr>
        <p:spPr bwMode="auto">
          <a:xfrm>
            <a:off x="5500688" y="1393741"/>
            <a:ext cx="6248400" cy="522720"/>
          </a:xfrm>
          <a:prstGeom prst="roundRect">
            <a:avLst/>
          </a:prstGeom>
          <a:solidFill>
            <a:srgbClr val="FFF2CC"/>
          </a:solidFill>
          <a:ln w="9525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600" dirty="0">
                <a:latin typeface="Huawei Sans" panose="020C0503030203020204" pitchFamily="34" charset="0"/>
              </a:rPr>
              <a:t>Принцип сопоставления: </a:t>
            </a:r>
            <a:r>
              <a:rPr lang="ru-RU" sz="1600" dirty="0" smtClean="0">
                <a:latin typeface="Huawei Sans" panose="020C0503030203020204" pitchFamily="34" charset="0"/>
              </a:rPr>
              <a:t>сопоставление </a:t>
            </a:r>
            <a:r>
              <a:rPr lang="ru-RU" sz="1600" dirty="0">
                <a:latin typeface="Huawei Sans" panose="020C0503030203020204" pitchFamily="34" charset="0"/>
              </a:rPr>
              <a:t>прекращается после сопоставления правила.</a:t>
            </a:r>
          </a:p>
        </p:txBody>
      </p:sp>
      <p:sp>
        <p:nvSpPr>
          <p:cNvPr id="5" name="圆角矩形 4"/>
          <p:cNvSpPr>
            <a:spLocks/>
          </p:cNvSpPr>
          <p:nvPr/>
        </p:nvSpPr>
        <p:spPr bwMode="auto">
          <a:xfrm>
            <a:off x="1946201" y="1295101"/>
            <a:ext cx="1656184" cy="360000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200">
                <a:solidFill>
                  <a:schemeClr val="tx1"/>
                </a:solidFill>
                <a:latin typeface="Huawei Sans" panose="020C0503030203020204" pitchFamily="34" charset="0"/>
              </a:rPr>
              <a:t>Начало</a:t>
            </a:r>
          </a:p>
        </p:txBody>
      </p:sp>
      <p:sp>
        <p:nvSpPr>
          <p:cNvPr id="22" name="圆角矩形 21"/>
          <p:cNvSpPr>
            <a:spLocks/>
          </p:cNvSpPr>
          <p:nvPr/>
        </p:nvSpPr>
        <p:spPr bwMode="auto">
          <a:xfrm>
            <a:off x="4934533" y="5885822"/>
            <a:ext cx="1656184" cy="360000"/>
          </a:xfrm>
          <a:prstGeom prst="roundRect">
            <a:avLst>
              <a:gd name="adj" fmla="val 50000"/>
            </a:avLst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ctr" latinLnBrk="0" hangingPunct="1">
              <a:lnSpc>
                <a:spcPct val="90000"/>
              </a:lnSpc>
              <a:buClrTx/>
              <a:buSzTx/>
              <a:buFontTx/>
              <a:buNone/>
              <a:tabLst/>
            </a:pPr>
            <a:r>
              <a:rPr lang="ru-RU" sz="1200">
                <a:solidFill>
                  <a:schemeClr val="tx1"/>
                </a:solidFill>
                <a:latin typeface="Huawei Sans" panose="020C0503030203020204" pitchFamily="34" charset="0"/>
              </a:rPr>
              <a:t>Конец</a:t>
            </a:r>
          </a:p>
        </p:txBody>
      </p:sp>
      <p:sp>
        <p:nvSpPr>
          <p:cNvPr id="46" name="五边形 45"/>
          <p:cNvSpPr/>
          <p:nvPr/>
        </p:nvSpPr>
        <p:spPr bwMode="auto">
          <a:xfrm>
            <a:off x="6330466" y="70912"/>
            <a:ext cx="1177239" cy="211543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51" name="燕尾形 50"/>
          <p:cNvSpPr/>
          <p:nvPr/>
        </p:nvSpPr>
        <p:spPr bwMode="auto">
          <a:xfrm>
            <a:off x="7466125" y="86364"/>
            <a:ext cx="1813636" cy="2182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52" name="燕尾形 51"/>
          <p:cNvSpPr/>
          <p:nvPr/>
        </p:nvSpPr>
        <p:spPr bwMode="auto">
          <a:xfrm>
            <a:off x="9279761" y="82646"/>
            <a:ext cx="2725607" cy="216000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>
                <a:solidFill>
                  <a:srgbClr val="FFFFFF"/>
                </a:solidFill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1040391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797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242453"/>
            <a:ext cx="11306175" cy="1157311"/>
          </a:xfrm>
        </p:spPr>
        <p:txBody>
          <a:bodyPr/>
          <a:lstStyle/>
          <a:p>
            <a:r>
              <a:rPr lang="ru-RU" sz="1800"/>
              <a:t>Порядок конфигурации (режим config)</a:t>
            </a:r>
          </a:p>
          <a:p>
            <a:pPr lvl="1"/>
            <a:r>
              <a:rPr lang="ru-RU" sz="1600"/>
              <a:t>Система сопоставляет пакеты с правилами ACL в порядке возрастания идентификатора правила. То есть в первую очередь обрабатывается правило с наименьшим идентификатором.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Порядок и результат сопоставления ACL</a:t>
            </a:r>
          </a:p>
        </p:txBody>
      </p:sp>
      <p:sp>
        <p:nvSpPr>
          <p:cNvPr id="13" name="矩形 21"/>
          <p:cNvSpPr/>
          <p:nvPr/>
        </p:nvSpPr>
        <p:spPr>
          <a:xfrm>
            <a:off x="1239253" y="2488548"/>
            <a:ext cx="1697834" cy="1899821"/>
          </a:xfrm>
          <a:prstGeom prst="rect">
            <a:avLst/>
          </a:prstGeom>
          <a:noFill/>
          <a:ln w="12700"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algn="ctr" fontAlgn="ctr">
              <a:lnSpc>
                <a:spcPct val="150000"/>
              </a:lnSpc>
            </a:pPr>
            <a:r>
              <a:rPr lang="ru-RU" sz="1500" dirty="0">
                <a:latin typeface="Huawei Sans" panose="020C0503030203020204" pitchFamily="34" charset="0"/>
              </a:rPr>
              <a:t>192.168.1.1/24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 dirty="0">
                <a:latin typeface="Huawei Sans" panose="020C0503030203020204" pitchFamily="34" charset="0"/>
              </a:rPr>
              <a:t>192.168.1.2/24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 dirty="0">
                <a:latin typeface="Huawei Sans" panose="020C0503030203020204" pitchFamily="34" charset="0"/>
              </a:rPr>
              <a:t>192.168.1.3/24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 dirty="0">
                <a:latin typeface="Huawei Sans" panose="020C0503030203020204" pitchFamily="34" charset="0"/>
              </a:rPr>
              <a:t>192.168.1.4/24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 dirty="0">
                <a:latin typeface="Huawei Sans" panose="020C0503030203020204" pitchFamily="34" charset="0"/>
              </a:rPr>
              <a:t>192.168.1.5/24</a:t>
            </a:r>
          </a:p>
        </p:txBody>
      </p:sp>
      <p:sp>
        <p:nvSpPr>
          <p:cNvPr id="14" name="矩形 21"/>
          <p:cNvSpPr/>
          <p:nvPr/>
        </p:nvSpPr>
        <p:spPr>
          <a:xfrm>
            <a:off x="8527995" y="2488548"/>
            <a:ext cx="1614290" cy="1899821"/>
          </a:xfrm>
          <a:prstGeom prst="rect">
            <a:avLst/>
          </a:prstGeom>
          <a:noFill/>
          <a:ln w="12700"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algn="ctr" fontAlgn="ctr">
              <a:lnSpc>
                <a:spcPct val="150000"/>
              </a:lnSpc>
            </a:pPr>
            <a:r>
              <a:rPr lang="ru-RU" sz="1500">
                <a:solidFill>
                  <a:srgbClr val="EC7061"/>
                </a:solidFill>
                <a:latin typeface="Huawei Sans" panose="020C0503030203020204" pitchFamily="34" charset="0"/>
              </a:rPr>
              <a:t>192.168.1.1/24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>
                <a:solidFill>
                  <a:srgbClr val="EC7061"/>
                </a:solidFill>
                <a:latin typeface="Huawei Sans" panose="020C0503030203020204" pitchFamily="34" charset="0"/>
              </a:rPr>
              <a:t>192.168.1.2/24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>
                <a:solidFill>
                  <a:srgbClr val="EC7061"/>
                </a:solidFill>
                <a:latin typeface="Huawei Sans" panose="020C0503030203020204" pitchFamily="34" charset="0"/>
              </a:rPr>
              <a:t>192.168.1.4/24</a:t>
            </a:r>
          </a:p>
          <a:p>
            <a:pPr algn="ctr" fontAlgn="ctr">
              <a:lnSpc>
                <a:spcPct val="150000"/>
              </a:lnSpc>
            </a:pPr>
            <a:r>
              <a:rPr lang="ru-RU" sz="1500">
                <a:solidFill>
                  <a:srgbClr val="EC7061"/>
                </a:solidFill>
                <a:latin typeface="Huawei Sans" panose="020C0503030203020204" pitchFamily="34" charset="0"/>
              </a:rPr>
              <a:t>192.168.1.5/24</a:t>
            </a:r>
          </a:p>
        </p:txBody>
      </p:sp>
      <p:sp>
        <p:nvSpPr>
          <p:cNvPr id="15" name="矩形 21"/>
          <p:cNvSpPr/>
          <p:nvPr/>
        </p:nvSpPr>
        <p:spPr>
          <a:xfrm>
            <a:off x="3782191" y="2486800"/>
            <a:ext cx="3967772" cy="1899821"/>
          </a:xfrm>
          <a:prstGeom prst="rect">
            <a:avLst/>
          </a:prstGeom>
          <a:noFill/>
          <a:ln w="12700">
            <a:solidFill>
              <a:srgbClr val="99DFF9"/>
            </a:solidFill>
            <a:prstDash val="solid"/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ct val="150000"/>
              </a:lnSpc>
            </a:pPr>
            <a:r>
              <a:rPr lang="ru-RU" sz="1500" b="1">
                <a:latin typeface="Huawei Sans" panose="020C0503030203020204" pitchFamily="34" charset="0"/>
              </a:rPr>
              <a:t>acl 2000</a:t>
            </a:r>
          </a:p>
          <a:p>
            <a:pPr fontAlgn="ctr">
              <a:lnSpc>
                <a:spcPct val="150000"/>
              </a:lnSpc>
            </a:pPr>
            <a:r>
              <a:rPr lang="ru-RU" sz="1500">
                <a:latin typeface="Huawei Sans" panose="020C0503030203020204" pitchFamily="34" charset="0"/>
              </a:rPr>
              <a:t>   rule 1 permit source 192.168.1.1 0.0.0.0</a:t>
            </a:r>
          </a:p>
          <a:p>
            <a:pPr fontAlgn="ctr">
              <a:lnSpc>
                <a:spcPct val="150000"/>
              </a:lnSpc>
            </a:pPr>
            <a:r>
              <a:rPr lang="ru-RU" sz="1500">
                <a:latin typeface="Huawei Sans" panose="020C0503030203020204" pitchFamily="34" charset="0"/>
              </a:rPr>
              <a:t>   rule 2 permit source 192.168.1.2 0.0.0.0</a:t>
            </a:r>
          </a:p>
          <a:p>
            <a:pPr fontAlgn="ctr">
              <a:lnSpc>
                <a:spcPct val="150000"/>
              </a:lnSpc>
            </a:pPr>
            <a:r>
              <a:rPr lang="ru-RU" sz="1500">
                <a:latin typeface="Huawei Sans" panose="020C0503030203020204" pitchFamily="34" charset="0"/>
              </a:rPr>
              <a:t>   rule 3 deny    source 192.168.1.3 0.0.0.0</a:t>
            </a:r>
          </a:p>
          <a:p>
            <a:pPr fontAlgn="ctr">
              <a:lnSpc>
                <a:spcPct val="150000"/>
              </a:lnSpc>
            </a:pPr>
            <a:r>
              <a:rPr lang="ru-RU" sz="1500">
                <a:latin typeface="Huawei Sans" panose="020C0503030203020204" pitchFamily="34" charset="0"/>
              </a:rPr>
              <a:t>   rule 4 permit 0.0.0.0 255.255.255.255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828047" y="4430760"/>
            <a:ext cx="2475272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Huawei Sans" panose="020C0503030203020204" pitchFamily="34" charset="0"/>
              </a:rPr>
              <a:t>Объект, который следует сопоставить</a:t>
            </a:r>
          </a:p>
        </p:txBody>
      </p:sp>
      <p:sp>
        <p:nvSpPr>
          <p:cNvPr id="19" name="TextBox 12"/>
          <p:cNvSpPr txBox="1"/>
          <p:nvPr/>
        </p:nvSpPr>
        <p:spPr>
          <a:xfrm>
            <a:off x="4090182" y="4430760"/>
            <a:ext cx="1541908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Huawei Sans" panose="020C0503030203020204" pitchFamily="34" charset="0"/>
              </a:rPr>
              <a:t>Базовый ACL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8894226" y="4359298"/>
            <a:ext cx="3007159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600" dirty="0">
                <a:latin typeface="Huawei Sans" panose="020C0503030203020204" pitchFamily="34" charset="0"/>
              </a:rPr>
              <a:t>Разрешенные IP-адреса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339398" y="5332515"/>
            <a:ext cx="3514131" cy="679590"/>
            <a:chOff x="6824364" y="5336306"/>
            <a:chExt cx="3514131" cy="679590"/>
          </a:xfrm>
        </p:grpSpPr>
        <p:sp>
          <p:nvSpPr>
            <p:cNvPr id="24" name="question-mark-inside-a-box-outline_35189"/>
            <p:cNvSpPr>
              <a:spLocks noChangeAspect="1"/>
            </p:cNvSpPr>
            <p:nvPr/>
          </p:nvSpPr>
          <p:spPr bwMode="auto">
            <a:xfrm>
              <a:off x="6824364" y="5496100"/>
              <a:ext cx="360548" cy="360000"/>
            </a:xfrm>
            <a:custGeom>
              <a:avLst/>
              <a:gdLst>
                <a:gd name="connsiteX0" fmla="*/ 269419 w 603405"/>
                <a:gd name="connsiteY0" fmla="*/ 407798 h 602488"/>
                <a:gd name="connsiteX1" fmla="*/ 339420 w 603405"/>
                <a:gd name="connsiteY1" fmla="*/ 407798 h 602488"/>
                <a:gd name="connsiteX2" fmla="*/ 339420 w 603405"/>
                <a:gd name="connsiteY2" fmla="*/ 475400 h 602488"/>
                <a:gd name="connsiteX3" fmla="*/ 269419 w 603405"/>
                <a:gd name="connsiteY3" fmla="*/ 475400 h 602488"/>
                <a:gd name="connsiteX4" fmla="*/ 298443 w 603405"/>
                <a:gd name="connsiteY4" fmla="*/ 127300 h 602488"/>
                <a:gd name="connsiteX5" fmla="*/ 386386 w 603405"/>
                <a:gd name="connsiteY5" fmla="*/ 152434 h 602488"/>
                <a:gd name="connsiteX6" fmla="*/ 421276 w 603405"/>
                <a:gd name="connsiteY6" fmla="*/ 227201 h 602488"/>
                <a:gd name="connsiteX7" fmla="*/ 406141 w 603405"/>
                <a:gd name="connsiteY7" fmla="*/ 278424 h 602488"/>
                <a:gd name="connsiteX8" fmla="*/ 372047 w 603405"/>
                <a:gd name="connsiteY8" fmla="*/ 310716 h 602488"/>
                <a:gd name="connsiteX9" fmla="*/ 355478 w 603405"/>
                <a:gd name="connsiteY9" fmla="*/ 323602 h 602488"/>
                <a:gd name="connsiteX10" fmla="*/ 337476 w 603405"/>
                <a:gd name="connsiteY10" fmla="*/ 348100 h 602488"/>
                <a:gd name="connsiteX11" fmla="*/ 334449 w 603405"/>
                <a:gd name="connsiteY11" fmla="*/ 375620 h 602488"/>
                <a:gd name="connsiteX12" fmla="*/ 271041 w 603405"/>
                <a:gd name="connsiteY12" fmla="*/ 375620 h 602488"/>
                <a:gd name="connsiteX13" fmla="*/ 278528 w 603405"/>
                <a:gd name="connsiteY13" fmla="*/ 321056 h 602488"/>
                <a:gd name="connsiteX14" fmla="*/ 309755 w 603405"/>
                <a:gd name="connsiteY14" fmla="*/ 286378 h 602488"/>
                <a:gd name="connsiteX15" fmla="*/ 326801 w 603405"/>
                <a:gd name="connsiteY15" fmla="*/ 273015 h 602488"/>
                <a:gd name="connsiteX16" fmla="*/ 340343 w 603405"/>
                <a:gd name="connsiteY16" fmla="*/ 259334 h 602488"/>
                <a:gd name="connsiteX17" fmla="*/ 349743 w 603405"/>
                <a:gd name="connsiteY17" fmla="*/ 231019 h 602488"/>
                <a:gd name="connsiteX18" fmla="*/ 339387 w 603405"/>
                <a:gd name="connsiteY18" fmla="*/ 198726 h 602488"/>
                <a:gd name="connsiteX19" fmla="*/ 301311 w 603405"/>
                <a:gd name="connsiteY19" fmla="*/ 184091 h 602488"/>
                <a:gd name="connsiteX20" fmla="*/ 262915 w 603405"/>
                <a:gd name="connsiteY20" fmla="*/ 202066 h 602488"/>
                <a:gd name="connsiteX21" fmla="*/ 251603 w 603405"/>
                <a:gd name="connsiteY21" fmla="*/ 239450 h 602488"/>
                <a:gd name="connsiteX22" fmla="*/ 183894 w 603405"/>
                <a:gd name="connsiteY22" fmla="*/ 239450 h 602488"/>
                <a:gd name="connsiteX23" fmla="*/ 230574 w 603405"/>
                <a:gd name="connsiteY23" fmla="*/ 144958 h 602488"/>
                <a:gd name="connsiteX24" fmla="*/ 298443 w 603405"/>
                <a:gd name="connsiteY24" fmla="*/ 127300 h 602488"/>
                <a:gd name="connsiteX25" fmla="*/ 103572 w 603405"/>
                <a:gd name="connsiteY25" fmla="*/ 91662 h 602488"/>
                <a:gd name="connsiteX26" fmla="*/ 91781 w 603405"/>
                <a:gd name="connsiteY26" fmla="*/ 103436 h 602488"/>
                <a:gd name="connsiteX27" fmla="*/ 91781 w 603405"/>
                <a:gd name="connsiteY27" fmla="*/ 499122 h 602488"/>
                <a:gd name="connsiteX28" fmla="*/ 103572 w 603405"/>
                <a:gd name="connsiteY28" fmla="*/ 510896 h 602488"/>
                <a:gd name="connsiteX29" fmla="*/ 499833 w 603405"/>
                <a:gd name="connsiteY29" fmla="*/ 510896 h 602488"/>
                <a:gd name="connsiteX30" fmla="*/ 511624 w 603405"/>
                <a:gd name="connsiteY30" fmla="*/ 499122 h 602488"/>
                <a:gd name="connsiteX31" fmla="*/ 511624 w 603405"/>
                <a:gd name="connsiteY31" fmla="*/ 103436 h 602488"/>
                <a:gd name="connsiteX32" fmla="*/ 499833 w 603405"/>
                <a:gd name="connsiteY32" fmla="*/ 91662 h 602488"/>
                <a:gd name="connsiteX33" fmla="*/ 103572 w 603405"/>
                <a:gd name="connsiteY33" fmla="*/ 58569 h 602488"/>
                <a:gd name="connsiteX34" fmla="*/ 499833 w 603405"/>
                <a:gd name="connsiteY34" fmla="*/ 58569 h 602488"/>
                <a:gd name="connsiteX35" fmla="*/ 544765 w 603405"/>
                <a:gd name="connsiteY35" fmla="*/ 103436 h 602488"/>
                <a:gd name="connsiteX36" fmla="*/ 544765 w 603405"/>
                <a:gd name="connsiteY36" fmla="*/ 499122 h 602488"/>
                <a:gd name="connsiteX37" fmla="*/ 499833 w 603405"/>
                <a:gd name="connsiteY37" fmla="*/ 543989 h 602488"/>
                <a:gd name="connsiteX38" fmla="*/ 103572 w 603405"/>
                <a:gd name="connsiteY38" fmla="*/ 543989 h 602488"/>
                <a:gd name="connsiteX39" fmla="*/ 58640 w 603405"/>
                <a:gd name="connsiteY39" fmla="*/ 499122 h 602488"/>
                <a:gd name="connsiteX40" fmla="*/ 58640 w 603405"/>
                <a:gd name="connsiteY40" fmla="*/ 103436 h 602488"/>
                <a:gd name="connsiteX41" fmla="*/ 103572 w 603405"/>
                <a:gd name="connsiteY41" fmla="*/ 58569 h 602488"/>
                <a:gd name="connsiteX42" fmla="*/ 52262 w 603405"/>
                <a:gd name="connsiteY42" fmla="*/ 33091 h 602488"/>
                <a:gd name="connsiteX43" fmla="*/ 33142 w 603405"/>
                <a:gd name="connsiteY43" fmla="*/ 52183 h 602488"/>
                <a:gd name="connsiteX44" fmla="*/ 33142 w 603405"/>
                <a:gd name="connsiteY44" fmla="*/ 550305 h 602488"/>
                <a:gd name="connsiteX45" fmla="*/ 52262 w 603405"/>
                <a:gd name="connsiteY45" fmla="*/ 569397 h 602488"/>
                <a:gd name="connsiteX46" fmla="*/ 551143 w 603405"/>
                <a:gd name="connsiteY46" fmla="*/ 569397 h 602488"/>
                <a:gd name="connsiteX47" fmla="*/ 570263 w 603405"/>
                <a:gd name="connsiteY47" fmla="*/ 550305 h 602488"/>
                <a:gd name="connsiteX48" fmla="*/ 570263 w 603405"/>
                <a:gd name="connsiteY48" fmla="*/ 52183 h 602488"/>
                <a:gd name="connsiteX49" fmla="*/ 551143 w 603405"/>
                <a:gd name="connsiteY49" fmla="*/ 33091 h 602488"/>
                <a:gd name="connsiteX50" fmla="*/ 52262 w 603405"/>
                <a:gd name="connsiteY50" fmla="*/ 0 h 602488"/>
                <a:gd name="connsiteX51" fmla="*/ 551143 w 603405"/>
                <a:gd name="connsiteY51" fmla="*/ 0 h 602488"/>
                <a:gd name="connsiteX52" fmla="*/ 603405 w 603405"/>
                <a:gd name="connsiteY52" fmla="*/ 52183 h 602488"/>
                <a:gd name="connsiteX53" fmla="*/ 603405 w 603405"/>
                <a:gd name="connsiteY53" fmla="*/ 550305 h 602488"/>
                <a:gd name="connsiteX54" fmla="*/ 551143 w 603405"/>
                <a:gd name="connsiteY54" fmla="*/ 602488 h 602488"/>
                <a:gd name="connsiteX55" fmla="*/ 52262 w 603405"/>
                <a:gd name="connsiteY55" fmla="*/ 602488 h 602488"/>
                <a:gd name="connsiteX56" fmla="*/ 0 w 603405"/>
                <a:gd name="connsiteY56" fmla="*/ 550305 h 602488"/>
                <a:gd name="connsiteX57" fmla="*/ 0 w 603405"/>
                <a:gd name="connsiteY57" fmla="*/ 52183 h 602488"/>
                <a:gd name="connsiteX58" fmla="*/ 52262 w 603405"/>
                <a:gd name="connsiteY58" fmla="*/ 0 h 60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405" h="602488">
                  <a:moveTo>
                    <a:pt x="269419" y="407798"/>
                  </a:moveTo>
                  <a:lnTo>
                    <a:pt x="339420" y="407798"/>
                  </a:lnTo>
                  <a:lnTo>
                    <a:pt x="339420" y="475400"/>
                  </a:lnTo>
                  <a:lnTo>
                    <a:pt x="269419" y="475400"/>
                  </a:lnTo>
                  <a:close/>
                  <a:moveTo>
                    <a:pt x="298443" y="127300"/>
                  </a:moveTo>
                  <a:cubicBezTo>
                    <a:pt x="333652" y="127300"/>
                    <a:pt x="362966" y="135572"/>
                    <a:pt x="386386" y="152434"/>
                  </a:cubicBezTo>
                  <a:cubicBezTo>
                    <a:pt x="409646" y="169296"/>
                    <a:pt x="421276" y="194272"/>
                    <a:pt x="421276" y="227201"/>
                  </a:cubicBezTo>
                  <a:cubicBezTo>
                    <a:pt x="421276" y="247563"/>
                    <a:pt x="416337" y="264584"/>
                    <a:pt x="406141" y="278424"/>
                  </a:cubicBezTo>
                  <a:cubicBezTo>
                    <a:pt x="400246" y="286855"/>
                    <a:pt x="388935" y="297672"/>
                    <a:pt x="372047" y="310716"/>
                  </a:cubicBezTo>
                  <a:lnTo>
                    <a:pt x="355478" y="323602"/>
                  </a:lnTo>
                  <a:cubicBezTo>
                    <a:pt x="346397" y="330601"/>
                    <a:pt x="340503" y="338714"/>
                    <a:pt x="337476" y="348100"/>
                  </a:cubicBezTo>
                  <a:cubicBezTo>
                    <a:pt x="335564" y="353985"/>
                    <a:pt x="334608" y="363212"/>
                    <a:pt x="334449" y="375620"/>
                  </a:cubicBezTo>
                  <a:lnTo>
                    <a:pt x="271041" y="375620"/>
                  </a:lnTo>
                  <a:cubicBezTo>
                    <a:pt x="271996" y="349372"/>
                    <a:pt x="274545" y="331078"/>
                    <a:pt x="278528" y="321056"/>
                  </a:cubicBezTo>
                  <a:cubicBezTo>
                    <a:pt x="282511" y="311035"/>
                    <a:pt x="293026" y="299422"/>
                    <a:pt x="309755" y="286378"/>
                  </a:cubicBezTo>
                  <a:lnTo>
                    <a:pt x="326801" y="273015"/>
                  </a:lnTo>
                  <a:cubicBezTo>
                    <a:pt x="332377" y="268879"/>
                    <a:pt x="336998" y="264266"/>
                    <a:pt x="340343" y="259334"/>
                  </a:cubicBezTo>
                  <a:cubicBezTo>
                    <a:pt x="346557" y="250744"/>
                    <a:pt x="349743" y="241359"/>
                    <a:pt x="349743" y="231019"/>
                  </a:cubicBezTo>
                  <a:cubicBezTo>
                    <a:pt x="349743" y="219247"/>
                    <a:pt x="346238" y="208430"/>
                    <a:pt x="339387" y="198726"/>
                  </a:cubicBezTo>
                  <a:cubicBezTo>
                    <a:pt x="332377" y="188863"/>
                    <a:pt x="319791" y="184091"/>
                    <a:pt x="301311" y="184091"/>
                  </a:cubicBezTo>
                  <a:cubicBezTo>
                    <a:pt x="283308" y="184091"/>
                    <a:pt x="270563" y="189977"/>
                    <a:pt x="262915" y="202066"/>
                  </a:cubicBezTo>
                  <a:cubicBezTo>
                    <a:pt x="255427" y="213997"/>
                    <a:pt x="251603" y="226564"/>
                    <a:pt x="251603" y="239450"/>
                  </a:cubicBezTo>
                  <a:lnTo>
                    <a:pt x="183894" y="239450"/>
                  </a:lnTo>
                  <a:cubicBezTo>
                    <a:pt x="185806" y="195067"/>
                    <a:pt x="201419" y="163570"/>
                    <a:pt x="230574" y="144958"/>
                  </a:cubicBezTo>
                  <a:cubicBezTo>
                    <a:pt x="248895" y="133186"/>
                    <a:pt x="271518" y="127300"/>
                    <a:pt x="298443" y="127300"/>
                  </a:cubicBezTo>
                  <a:close/>
                  <a:moveTo>
                    <a:pt x="103572" y="91662"/>
                  </a:moveTo>
                  <a:cubicBezTo>
                    <a:pt x="97198" y="91662"/>
                    <a:pt x="91781" y="96913"/>
                    <a:pt x="91781" y="103436"/>
                  </a:cubicBezTo>
                  <a:lnTo>
                    <a:pt x="91781" y="499122"/>
                  </a:lnTo>
                  <a:cubicBezTo>
                    <a:pt x="91781" y="505486"/>
                    <a:pt x="97039" y="510896"/>
                    <a:pt x="103572" y="510896"/>
                  </a:cubicBezTo>
                  <a:lnTo>
                    <a:pt x="499833" y="510896"/>
                  </a:lnTo>
                  <a:cubicBezTo>
                    <a:pt x="506366" y="510896"/>
                    <a:pt x="511624" y="505645"/>
                    <a:pt x="511624" y="499122"/>
                  </a:cubicBezTo>
                  <a:lnTo>
                    <a:pt x="511624" y="103436"/>
                  </a:lnTo>
                  <a:cubicBezTo>
                    <a:pt x="511624" y="97072"/>
                    <a:pt x="506366" y="91662"/>
                    <a:pt x="499833" y="91662"/>
                  </a:cubicBezTo>
                  <a:close/>
                  <a:moveTo>
                    <a:pt x="103572" y="58569"/>
                  </a:moveTo>
                  <a:lnTo>
                    <a:pt x="499833" y="58569"/>
                  </a:lnTo>
                  <a:cubicBezTo>
                    <a:pt x="524530" y="58569"/>
                    <a:pt x="544765" y="78775"/>
                    <a:pt x="544765" y="103436"/>
                  </a:cubicBezTo>
                  <a:lnTo>
                    <a:pt x="544765" y="499122"/>
                  </a:lnTo>
                  <a:cubicBezTo>
                    <a:pt x="544765" y="523783"/>
                    <a:pt x="524530" y="543989"/>
                    <a:pt x="499833" y="543989"/>
                  </a:cubicBezTo>
                  <a:lnTo>
                    <a:pt x="103572" y="543989"/>
                  </a:lnTo>
                  <a:cubicBezTo>
                    <a:pt x="78875" y="543989"/>
                    <a:pt x="58640" y="523783"/>
                    <a:pt x="58640" y="499122"/>
                  </a:cubicBezTo>
                  <a:lnTo>
                    <a:pt x="58640" y="103436"/>
                  </a:lnTo>
                  <a:cubicBezTo>
                    <a:pt x="58640" y="78775"/>
                    <a:pt x="78875" y="58569"/>
                    <a:pt x="103572" y="58569"/>
                  </a:cubicBezTo>
                  <a:close/>
                  <a:moveTo>
                    <a:pt x="52262" y="33091"/>
                  </a:moveTo>
                  <a:cubicBezTo>
                    <a:pt x="41746" y="33091"/>
                    <a:pt x="33142" y="41683"/>
                    <a:pt x="33142" y="52183"/>
                  </a:cubicBezTo>
                  <a:lnTo>
                    <a:pt x="33142" y="550305"/>
                  </a:lnTo>
                  <a:cubicBezTo>
                    <a:pt x="33142" y="560805"/>
                    <a:pt x="41746" y="569397"/>
                    <a:pt x="52262" y="569397"/>
                  </a:cubicBezTo>
                  <a:lnTo>
                    <a:pt x="551143" y="569397"/>
                  </a:lnTo>
                  <a:cubicBezTo>
                    <a:pt x="561659" y="569397"/>
                    <a:pt x="570263" y="560805"/>
                    <a:pt x="570263" y="550305"/>
                  </a:cubicBezTo>
                  <a:lnTo>
                    <a:pt x="570263" y="52183"/>
                  </a:lnTo>
                  <a:cubicBezTo>
                    <a:pt x="570263" y="41683"/>
                    <a:pt x="561659" y="33091"/>
                    <a:pt x="551143" y="33091"/>
                  </a:cubicBezTo>
                  <a:close/>
                  <a:moveTo>
                    <a:pt x="52262" y="0"/>
                  </a:moveTo>
                  <a:lnTo>
                    <a:pt x="551143" y="0"/>
                  </a:lnTo>
                  <a:cubicBezTo>
                    <a:pt x="579983" y="0"/>
                    <a:pt x="603405" y="23387"/>
                    <a:pt x="603405" y="52183"/>
                  </a:cubicBezTo>
                  <a:lnTo>
                    <a:pt x="603405" y="550305"/>
                  </a:lnTo>
                  <a:cubicBezTo>
                    <a:pt x="603405" y="579101"/>
                    <a:pt x="579983" y="602488"/>
                    <a:pt x="551143" y="602488"/>
                  </a:cubicBezTo>
                  <a:lnTo>
                    <a:pt x="52262" y="602488"/>
                  </a:lnTo>
                  <a:cubicBezTo>
                    <a:pt x="23422" y="602488"/>
                    <a:pt x="0" y="579101"/>
                    <a:pt x="0" y="550305"/>
                  </a:cubicBezTo>
                  <a:lnTo>
                    <a:pt x="0" y="52183"/>
                  </a:lnTo>
                  <a:cubicBezTo>
                    <a:pt x="0" y="23387"/>
                    <a:pt x="23422" y="0"/>
                    <a:pt x="522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</p:sp>
        <p:sp>
          <p:nvSpPr>
            <p:cNvPr id="25" name="文本框 24"/>
            <p:cNvSpPr txBox="1"/>
            <p:nvPr/>
          </p:nvSpPr>
          <p:spPr bwMode="auto">
            <a:xfrm>
              <a:off x="7320136" y="5336306"/>
              <a:ext cx="3018359" cy="67959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87802" tIns="43901" rIns="87802" bIns="4390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fontAlgn="ctr">
                <a:lnSpc>
                  <a:spcPct val="120000"/>
                </a:lnSpc>
              </a:pPr>
              <a:r>
                <a:rPr lang="ru-RU" sz="1600">
                  <a:latin typeface="Huawei Sans" panose="020C0503030203020204" pitchFamily="34" charset="0"/>
                </a:rPr>
                <a:t>Означает ли permit, что трафик разрешен?</a:t>
              </a:r>
            </a:p>
          </p:txBody>
        </p:sp>
      </p:grpSp>
      <p:sp>
        <p:nvSpPr>
          <p:cNvPr id="26" name="Right Arrow 157"/>
          <p:cNvSpPr/>
          <p:nvPr/>
        </p:nvSpPr>
        <p:spPr>
          <a:xfrm>
            <a:off x="3035967" y="3237141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8" name="Right Arrow 157"/>
          <p:cNvSpPr/>
          <p:nvPr/>
        </p:nvSpPr>
        <p:spPr>
          <a:xfrm>
            <a:off x="7815307" y="3237141"/>
            <a:ext cx="647343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  <a:tileRect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9" name="矩形标注 28"/>
          <p:cNvSpPr/>
          <p:nvPr/>
        </p:nvSpPr>
        <p:spPr bwMode="auto">
          <a:xfrm>
            <a:off x="5301497" y="4392315"/>
            <a:ext cx="6322306" cy="1686452"/>
          </a:xfrm>
          <a:custGeom>
            <a:avLst/>
            <a:gdLst>
              <a:gd name="connsiteX0" fmla="*/ 0 w 4451116"/>
              <a:gd name="connsiteY0" fmla="*/ 0 h 1242872"/>
              <a:gd name="connsiteX1" fmla="*/ 741853 w 4451116"/>
              <a:gd name="connsiteY1" fmla="*/ 0 h 1242872"/>
              <a:gd name="connsiteX2" fmla="*/ 724108 w 4451116"/>
              <a:gd name="connsiteY2" fmla="*/ -637009 h 1242872"/>
              <a:gd name="connsiteX3" fmla="*/ 1854632 w 4451116"/>
              <a:gd name="connsiteY3" fmla="*/ 0 h 1242872"/>
              <a:gd name="connsiteX4" fmla="*/ 4451116 w 4451116"/>
              <a:gd name="connsiteY4" fmla="*/ 0 h 1242872"/>
              <a:gd name="connsiteX5" fmla="*/ 4451116 w 4451116"/>
              <a:gd name="connsiteY5" fmla="*/ 207145 h 1242872"/>
              <a:gd name="connsiteX6" fmla="*/ 4451116 w 4451116"/>
              <a:gd name="connsiteY6" fmla="*/ 207145 h 1242872"/>
              <a:gd name="connsiteX7" fmla="*/ 4451116 w 4451116"/>
              <a:gd name="connsiteY7" fmla="*/ 517863 h 1242872"/>
              <a:gd name="connsiteX8" fmla="*/ 4451116 w 4451116"/>
              <a:gd name="connsiteY8" fmla="*/ 1242872 h 1242872"/>
              <a:gd name="connsiteX9" fmla="*/ 1854632 w 4451116"/>
              <a:gd name="connsiteY9" fmla="*/ 1242872 h 1242872"/>
              <a:gd name="connsiteX10" fmla="*/ 741853 w 4451116"/>
              <a:gd name="connsiteY10" fmla="*/ 1242872 h 1242872"/>
              <a:gd name="connsiteX11" fmla="*/ 741853 w 4451116"/>
              <a:gd name="connsiteY11" fmla="*/ 1242872 h 1242872"/>
              <a:gd name="connsiteX12" fmla="*/ 0 w 4451116"/>
              <a:gd name="connsiteY12" fmla="*/ 1242872 h 1242872"/>
              <a:gd name="connsiteX13" fmla="*/ 0 w 4451116"/>
              <a:gd name="connsiteY13" fmla="*/ 517863 h 1242872"/>
              <a:gd name="connsiteX14" fmla="*/ 0 w 4451116"/>
              <a:gd name="connsiteY14" fmla="*/ 207145 h 1242872"/>
              <a:gd name="connsiteX15" fmla="*/ 0 w 4451116"/>
              <a:gd name="connsiteY15" fmla="*/ 207145 h 1242872"/>
              <a:gd name="connsiteX16" fmla="*/ 0 w 4451116"/>
              <a:gd name="connsiteY16" fmla="*/ 0 h 1242872"/>
              <a:gd name="connsiteX0" fmla="*/ 0 w 4451116"/>
              <a:gd name="connsiteY0" fmla="*/ 637009 h 1879881"/>
              <a:gd name="connsiteX1" fmla="*/ 1099041 w 4451116"/>
              <a:gd name="connsiteY1" fmla="*/ 651297 h 1879881"/>
              <a:gd name="connsiteX2" fmla="*/ 724108 w 4451116"/>
              <a:gd name="connsiteY2" fmla="*/ 0 h 1879881"/>
              <a:gd name="connsiteX3" fmla="*/ 1854632 w 4451116"/>
              <a:gd name="connsiteY3" fmla="*/ 637009 h 1879881"/>
              <a:gd name="connsiteX4" fmla="*/ 4451116 w 4451116"/>
              <a:gd name="connsiteY4" fmla="*/ 637009 h 1879881"/>
              <a:gd name="connsiteX5" fmla="*/ 4451116 w 4451116"/>
              <a:gd name="connsiteY5" fmla="*/ 844154 h 1879881"/>
              <a:gd name="connsiteX6" fmla="*/ 4451116 w 4451116"/>
              <a:gd name="connsiteY6" fmla="*/ 844154 h 1879881"/>
              <a:gd name="connsiteX7" fmla="*/ 4451116 w 4451116"/>
              <a:gd name="connsiteY7" fmla="*/ 1154872 h 1879881"/>
              <a:gd name="connsiteX8" fmla="*/ 4451116 w 4451116"/>
              <a:gd name="connsiteY8" fmla="*/ 1879881 h 1879881"/>
              <a:gd name="connsiteX9" fmla="*/ 1854632 w 4451116"/>
              <a:gd name="connsiteY9" fmla="*/ 1879881 h 1879881"/>
              <a:gd name="connsiteX10" fmla="*/ 741853 w 4451116"/>
              <a:gd name="connsiteY10" fmla="*/ 1879881 h 1879881"/>
              <a:gd name="connsiteX11" fmla="*/ 741853 w 4451116"/>
              <a:gd name="connsiteY11" fmla="*/ 1879881 h 1879881"/>
              <a:gd name="connsiteX12" fmla="*/ 0 w 4451116"/>
              <a:gd name="connsiteY12" fmla="*/ 1879881 h 1879881"/>
              <a:gd name="connsiteX13" fmla="*/ 0 w 4451116"/>
              <a:gd name="connsiteY13" fmla="*/ 1154872 h 1879881"/>
              <a:gd name="connsiteX14" fmla="*/ 0 w 4451116"/>
              <a:gd name="connsiteY14" fmla="*/ 844154 h 1879881"/>
              <a:gd name="connsiteX15" fmla="*/ 0 w 4451116"/>
              <a:gd name="connsiteY15" fmla="*/ 844154 h 1879881"/>
              <a:gd name="connsiteX16" fmla="*/ 0 w 4451116"/>
              <a:gd name="connsiteY16" fmla="*/ 637009 h 1879881"/>
              <a:gd name="connsiteX0" fmla="*/ 0 w 4451116"/>
              <a:gd name="connsiteY0" fmla="*/ 637009 h 1879881"/>
              <a:gd name="connsiteX1" fmla="*/ 1099041 w 4451116"/>
              <a:gd name="connsiteY1" fmla="*/ 608435 h 1879881"/>
              <a:gd name="connsiteX2" fmla="*/ 724108 w 4451116"/>
              <a:gd name="connsiteY2" fmla="*/ 0 h 1879881"/>
              <a:gd name="connsiteX3" fmla="*/ 1854632 w 4451116"/>
              <a:gd name="connsiteY3" fmla="*/ 637009 h 1879881"/>
              <a:gd name="connsiteX4" fmla="*/ 4451116 w 4451116"/>
              <a:gd name="connsiteY4" fmla="*/ 637009 h 1879881"/>
              <a:gd name="connsiteX5" fmla="*/ 4451116 w 4451116"/>
              <a:gd name="connsiteY5" fmla="*/ 844154 h 1879881"/>
              <a:gd name="connsiteX6" fmla="*/ 4451116 w 4451116"/>
              <a:gd name="connsiteY6" fmla="*/ 844154 h 1879881"/>
              <a:gd name="connsiteX7" fmla="*/ 4451116 w 4451116"/>
              <a:gd name="connsiteY7" fmla="*/ 1154872 h 1879881"/>
              <a:gd name="connsiteX8" fmla="*/ 4451116 w 4451116"/>
              <a:gd name="connsiteY8" fmla="*/ 1879881 h 1879881"/>
              <a:gd name="connsiteX9" fmla="*/ 1854632 w 4451116"/>
              <a:gd name="connsiteY9" fmla="*/ 1879881 h 1879881"/>
              <a:gd name="connsiteX10" fmla="*/ 741853 w 4451116"/>
              <a:gd name="connsiteY10" fmla="*/ 1879881 h 1879881"/>
              <a:gd name="connsiteX11" fmla="*/ 741853 w 4451116"/>
              <a:gd name="connsiteY11" fmla="*/ 1879881 h 1879881"/>
              <a:gd name="connsiteX12" fmla="*/ 0 w 4451116"/>
              <a:gd name="connsiteY12" fmla="*/ 1879881 h 1879881"/>
              <a:gd name="connsiteX13" fmla="*/ 0 w 4451116"/>
              <a:gd name="connsiteY13" fmla="*/ 1154872 h 1879881"/>
              <a:gd name="connsiteX14" fmla="*/ 0 w 4451116"/>
              <a:gd name="connsiteY14" fmla="*/ 844154 h 1879881"/>
              <a:gd name="connsiteX15" fmla="*/ 0 w 4451116"/>
              <a:gd name="connsiteY15" fmla="*/ 844154 h 1879881"/>
              <a:gd name="connsiteX16" fmla="*/ 0 w 4451116"/>
              <a:gd name="connsiteY16" fmla="*/ 637009 h 1879881"/>
              <a:gd name="connsiteX0" fmla="*/ 0 w 4451116"/>
              <a:gd name="connsiteY0" fmla="*/ 637009 h 1879881"/>
              <a:gd name="connsiteX1" fmla="*/ 1099041 w 4451116"/>
              <a:gd name="connsiteY1" fmla="*/ 608435 h 1879881"/>
              <a:gd name="connsiteX2" fmla="*/ 724108 w 4451116"/>
              <a:gd name="connsiteY2" fmla="*/ 0 h 1879881"/>
              <a:gd name="connsiteX3" fmla="*/ 1268845 w 4451116"/>
              <a:gd name="connsiteY3" fmla="*/ 608434 h 1879881"/>
              <a:gd name="connsiteX4" fmla="*/ 4451116 w 4451116"/>
              <a:gd name="connsiteY4" fmla="*/ 637009 h 1879881"/>
              <a:gd name="connsiteX5" fmla="*/ 4451116 w 4451116"/>
              <a:gd name="connsiteY5" fmla="*/ 844154 h 1879881"/>
              <a:gd name="connsiteX6" fmla="*/ 4451116 w 4451116"/>
              <a:gd name="connsiteY6" fmla="*/ 844154 h 1879881"/>
              <a:gd name="connsiteX7" fmla="*/ 4451116 w 4451116"/>
              <a:gd name="connsiteY7" fmla="*/ 1154872 h 1879881"/>
              <a:gd name="connsiteX8" fmla="*/ 4451116 w 4451116"/>
              <a:gd name="connsiteY8" fmla="*/ 1879881 h 1879881"/>
              <a:gd name="connsiteX9" fmla="*/ 1854632 w 4451116"/>
              <a:gd name="connsiteY9" fmla="*/ 1879881 h 1879881"/>
              <a:gd name="connsiteX10" fmla="*/ 741853 w 4451116"/>
              <a:gd name="connsiteY10" fmla="*/ 1879881 h 1879881"/>
              <a:gd name="connsiteX11" fmla="*/ 741853 w 4451116"/>
              <a:gd name="connsiteY11" fmla="*/ 1879881 h 1879881"/>
              <a:gd name="connsiteX12" fmla="*/ 0 w 4451116"/>
              <a:gd name="connsiteY12" fmla="*/ 1879881 h 1879881"/>
              <a:gd name="connsiteX13" fmla="*/ 0 w 4451116"/>
              <a:gd name="connsiteY13" fmla="*/ 1154872 h 1879881"/>
              <a:gd name="connsiteX14" fmla="*/ 0 w 4451116"/>
              <a:gd name="connsiteY14" fmla="*/ 844154 h 1879881"/>
              <a:gd name="connsiteX15" fmla="*/ 0 w 4451116"/>
              <a:gd name="connsiteY15" fmla="*/ 844154 h 1879881"/>
              <a:gd name="connsiteX16" fmla="*/ 0 w 4451116"/>
              <a:gd name="connsiteY16" fmla="*/ 637009 h 1879881"/>
              <a:gd name="connsiteX0" fmla="*/ 0 w 4451116"/>
              <a:gd name="connsiteY0" fmla="*/ 637009 h 1879881"/>
              <a:gd name="connsiteX1" fmla="*/ 884728 w 4451116"/>
              <a:gd name="connsiteY1" fmla="*/ 608435 h 1879881"/>
              <a:gd name="connsiteX2" fmla="*/ 724108 w 4451116"/>
              <a:gd name="connsiteY2" fmla="*/ 0 h 1879881"/>
              <a:gd name="connsiteX3" fmla="*/ 1268845 w 4451116"/>
              <a:gd name="connsiteY3" fmla="*/ 608434 h 1879881"/>
              <a:gd name="connsiteX4" fmla="*/ 4451116 w 4451116"/>
              <a:gd name="connsiteY4" fmla="*/ 637009 h 1879881"/>
              <a:gd name="connsiteX5" fmla="*/ 4451116 w 4451116"/>
              <a:gd name="connsiteY5" fmla="*/ 844154 h 1879881"/>
              <a:gd name="connsiteX6" fmla="*/ 4451116 w 4451116"/>
              <a:gd name="connsiteY6" fmla="*/ 844154 h 1879881"/>
              <a:gd name="connsiteX7" fmla="*/ 4451116 w 4451116"/>
              <a:gd name="connsiteY7" fmla="*/ 1154872 h 1879881"/>
              <a:gd name="connsiteX8" fmla="*/ 4451116 w 4451116"/>
              <a:gd name="connsiteY8" fmla="*/ 1879881 h 1879881"/>
              <a:gd name="connsiteX9" fmla="*/ 1854632 w 4451116"/>
              <a:gd name="connsiteY9" fmla="*/ 1879881 h 1879881"/>
              <a:gd name="connsiteX10" fmla="*/ 741853 w 4451116"/>
              <a:gd name="connsiteY10" fmla="*/ 1879881 h 1879881"/>
              <a:gd name="connsiteX11" fmla="*/ 741853 w 4451116"/>
              <a:gd name="connsiteY11" fmla="*/ 1879881 h 1879881"/>
              <a:gd name="connsiteX12" fmla="*/ 0 w 4451116"/>
              <a:gd name="connsiteY12" fmla="*/ 1879881 h 1879881"/>
              <a:gd name="connsiteX13" fmla="*/ 0 w 4451116"/>
              <a:gd name="connsiteY13" fmla="*/ 1154872 h 1879881"/>
              <a:gd name="connsiteX14" fmla="*/ 0 w 4451116"/>
              <a:gd name="connsiteY14" fmla="*/ 844154 h 1879881"/>
              <a:gd name="connsiteX15" fmla="*/ 0 w 4451116"/>
              <a:gd name="connsiteY15" fmla="*/ 844154 h 1879881"/>
              <a:gd name="connsiteX16" fmla="*/ 0 w 4451116"/>
              <a:gd name="connsiteY16" fmla="*/ 637009 h 187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51116" h="1879881">
                <a:moveTo>
                  <a:pt x="0" y="637009"/>
                </a:moveTo>
                <a:lnTo>
                  <a:pt x="884728" y="608435"/>
                </a:lnTo>
                <a:lnTo>
                  <a:pt x="724108" y="0"/>
                </a:lnTo>
                <a:lnTo>
                  <a:pt x="1268845" y="608434"/>
                </a:lnTo>
                <a:lnTo>
                  <a:pt x="4451116" y="637009"/>
                </a:lnTo>
                <a:lnTo>
                  <a:pt x="4451116" y="844154"/>
                </a:lnTo>
                <a:lnTo>
                  <a:pt x="4451116" y="844154"/>
                </a:lnTo>
                <a:lnTo>
                  <a:pt x="4451116" y="1154872"/>
                </a:lnTo>
                <a:lnTo>
                  <a:pt x="4451116" y="1879881"/>
                </a:lnTo>
                <a:lnTo>
                  <a:pt x="1854632" y="1879881"/>
                </a:lnTo>
                <a:lnTo>
                  <a:pt x="741853" y="1879881"/>
                </a:lnTo>
                <a:lnTo>
                  <a:pt x="741853" y="1879881"/>
                </a:lnTo>
                <a:lnTo>
                  <a:pt x="0" y="1879881"/>
                </a:lnTo>
                <a:lnTo>
                  <a:pt x="0" y="1154872"/>
                </a:lnTo>
                <a:lnTo>
                  <a:pt x="0" y="844154"/>
                </a:lnTo>
                <a:lnTo>
                  <a:pt x="0" y="844154"/>
                </a:lnTo>
                <a:lnTo>
                  <a:pt x="0" y="637009"/>
                </a:lnTo>
                <a:close/>
              </a:path>
            </a:pathLst>
          </a:cu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endParaRPr lang="en-US" sz="1400" dirty="0" smtClean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Правило 1: разрешает пакеты с IP-адресом источника 192.168.1.1.</a:t>
            </a: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Правило 2: разрешает пакеты с IP-адресом источника 192.168.1.2.</a:t>
            </a: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Правило 3: отклоняет пакеты с IP-адресом источника 192.168.1.3.</a:t>
            </a:r>
          </a:p>
          <a:p>
            <a:pPr lvl="0"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Правило 4: разрешает пакеты со всех остальных IP-адресов.</a:t>
            </a:r>
          </a:p>
        </p:txBody>
      </p:sp>
      <p:sp>
        <p:nvSpPr>
          <p:cNvPr id="31" name="五边形 30"/>
          <p:cNvSpPr/>
          <p:nvPr/>
        </p:nvSpPr>
        <p:spPr bwMode="auto">
          <a:xfrm>
            <a:off x="6280833" y="53636"/>
            <a:ext cx="1469130" cy="21600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32" name="燕尾形 31"/>
          <p:cNvSpPr/>
          <p:nvPr/>
        </p:nvSpPr>
        <p:spPr bwMode="auto">
          <a:xfrm>
            <a:off x="7749963" y="56496"/>
            <a:ext cx="1827174" cy="21314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33" name="燕尾形 32"/>
          <p:cNvSpPr/>
          <p:nvPr/>
        </p:nvSpPr>
        <p:spPr bwMode="auto">
          <a:xfrm>
            <a:off x="9577138" y="70911"/>
            <a:ext cx="2614862" cy="231741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>
                <a:solidFill>
                  <a:srgbClr val="FFFFFF"/>
                </a:solidFill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109773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9421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>
                <a:latin typeface="Huawei Sans" panose="020C0503030203020204" pitchFamily="34" charset="0"/>
              </a:rPr>
              <a:t>Позиция сопоставления ACL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2819571" y="2648065"/>
            <a:ext cx="6552858" cy="648000"/>
            <a:chOff x="2150772" y="1996341"/>
            <a:chExt cx="6552858" cy="648000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33386" y="1996341"/>
              <a:ext cx="790244" cy="648000"/>
            </a:xfrm>
            <a:prstGeom prst="rect">
              <a:avLst/>
            </a:prstGeom>
          </p:spPr>
        </p:pic>
        <p:cxnSp>
          <p:nvCxnSpPr>
            <p:cNvPr id="27" name="直接连接符 26"/>
            <p:cNvCxnSpPr>
              <a:endCxn id="26" idx="1"/>
            </p:cNvCxnSpPr>
            <p:nvPr/>
          </p:nvCxnSpPr>
          <p:spPr bwMode="auto">
            <a:xfrm>
              <a:off x="2150772" y="2320341"/>
              <a:ext cx="288261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直接连接符 27"/>
            <p:cNvCxnSpPr>
              <a:stCxn id="26" idx="3"/>
            </p:cNvCxnSpPr>
            <p:nvPr/>
          </p:nvCxnSpPr>
          <p:spPr bwMode="auto">
            <a:xfrm>
              <a:off x="5823630" y="2320341"/>
              <a:ext cx="28800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29" name="椭圆 28"/>
          <p:cNvSpPr>
            <a:spLocks noChangeAspect="1"/>
          </p:cNvSpPr>
          <p:nvPr/>
        </p:nvSpPr>
        <p:spPr>
          <a:xfrm>
            <a:off x="5541455" y="2862050"/>
            <a:ext cx="210855" cy="21085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233594" y="3225476"/>
            <a:ext cx="0" cy="48490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29" idx="3"/>
          </p:cNvCxnSpPr>
          <p:nvPr/>
        </p:nvCxnSpPr>
        <p:spPr>
          <a:xfrm flipV="1">
            <a:off x="5228831" y="3042026"/>
            <a:ext cx="343503" cy="18821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949116" y="3652470"/>
            <a:ext cx="3605577" cy="1309110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Настройте ACL на интерфейсе.</a:t>
            </a:r>
          </a:p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Чтобы ACL вступил в силу для пакета данных, показанного на рисунке,</a:t>
            </a:r>
          </a:p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примените ACL к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входящему </a:t>
            </a:r>
            <a:r>
              <a:rPr lang="ru-RU" sz="1400" dirty="0">
                <a:latin typeface="Huawei Sans" panose="020C0503030203020204" pitchFamily="34" charset="0"/>
              </a:rPr>
              <a:t>направлению.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5283224" y="2504189"/>
            <a:ext cx="4068000" cy="0"/>
          </a:xfrm>
          <a:prstGeom prst="line">
            <a:avLst/>
          </a:prstGeom>
          <a:ln w="38100">
            <a:solidFill>
              <a:srgbClr val="00B0F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17"/>
          <p:cNvSpPr txBox="1"/>
          <p:nvPr/>
        </p:nvSpPr>
        <p:spPr>
          <a:xfrm>
            <a:off x="4059087" y="2366856"/>
            <a:ext cx="1224137" cy="277485"/>
          </a:xfrm>
          <a:prstGeom prst="rect">
            <a:avLst/>
          </a:prstGeom>
          <a:solidFill>
            <a:srgbClr val="1AABE2">
              <a:alpha val="5000"/>
            </a:srgbClr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400" kern="0">
                <a:solidFill>
                  <a:srgbClr val="1D1D1A"/>
                </a:solidFill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/>
            <a:r>
              <a:rPr lang="ru-RU">
                <a:latin typeface="Huawei Sans" panose="020C0503030203020204" pitchFamily="34" charset="0"/>
              </a:rPr>
              <a:t>Пакет данных</a:t>
            </a:r>
          </a:p>
        </p:txBody>
      </p:sp>
      <p:sp>
        <p:nvSpPr>
          <p:cNvPr id="36" name="椭圆 35"/>
          <p:cNvSpPr>
            <a:spLocks noChangeAspect="1"/>
          </p:cNvSpPr>
          <p:nvPr/>
        </p:nvSpPr>
        <p:spPr>
          <a:xfrm>
            <a:off x="6407594" y="2857288"/>
            <a:ext cx="210855" cy="210855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  <p:cxnSp>
        <p:nvCxnSpPr>
          <p:cNvPr id="37" name="直接连接符 36"/>
          <p:cNvCxnSpPr>
            <a:endCxn id="36" idx="5"/>
          </p:cNvCxnSpPr>
          <p:nvPr/>
        </p:nvCxnSpPr>
        <p:spPr>
          <a:xfrm flipH="1" flipV="1">
            <a:off x="6587570" y="3037264"/>
            <a:ext cx="391398" cy="188217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969368" y="3225477"/>
            <a:ext cx="0" cy="484909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483445" y="3660322"/>
            <a:ext cx="3659176" cy="1302546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rgbClr val="99DFF9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Настройте ACL на интерфейсе.</a:t>
            </a:r>
          </a:p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Чтобы ACL вступил в силу для пакета данных, показанного на рисунке,</a:t>
            </a:r>
          </a:p>
          <a:p>
            <a:pPr defTabSz="914400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примените ACL к </a:t>
            </a:r>
            <a:r>
              <a:rPr lang="ru-RU" sz="1400" dirty="0">
                <a:solidFill>
                  <a:srgbClr val="EC7061"/>
                </a:solidFill>
                <a:latin typeface="Huawei Sans" panose="020C0503030203020204" pitchFamily="34" charset="0"/>
              </a:rPr>
              <a:t>исходящему </a:t>
            </a:r>
            <a:r>
              <a:rPr lang="ru-RU" sz="1400" dirty="0">
                <a:latin typeface="Huawei Sans" panose="020C0503030203020204" pitchFamily="34" charset="0"/>
              </a:rPr>
              <a:t>направлению.</a:t>
            </a:r>
          </a:p>
        </p:txBody>
      </p:sp>
      <p:sp>
        <p:nvSpPr>
          <p:cNvPr id="24" name="五边形 23"/>
          <p:cNvSpPr/>
          <p:nvPr/>
        </p:nvSpPr>
        <p:spPr bwMode="auto">
          <a:xfrm>
            <a:off x="6463299" y="70912"/>
            <a:ext cx="1297069" cy="18215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25" name="燕尾形 24"/>
          <p:cNvSpPr/>
          <p:nvPr/>
        </p:nvSpPr>
        <p:spPr bwMode="auto">
          <a:xfrm>
            <a:off x="7760368" y="70911"/>
            <a:ext cx="1783101" cy="182151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35" name="燕尾形 34"/>
          <p:cNvSpPr/>
          <p:nvPr/>
        </p:nvSpPr>
        <p:spPr bwMode="auto">
          <a:xfrm>
            <a:off x="9516273" y="58528"/>
            <a:ext cx="2648530" cy="194534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370607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DtsShapeName" descr="8CE5295821885C70CB254E5500C4G505083E@F83E@PB26513!!!!!!BIHO@]b26513!!!!@5E19B011306188854E31!籽吓纪撑泞变/qqu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1" hidden="1"/>
          <p:cNvSpPr>
            <a:spLocks noChangeArrowheads="1"/>
          </p:cNvSpPr>
          <p:nvPr/>
        </p:nvSpPr>
        <p:spPr bwMode="auto">
          <a:xfrm>
            <a:off x="1524000" y="0"/>
            <a:ext cx="1588" cy="1588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3 w 21600"/>
              <a:gd name="T13" fmla="*/ 2272 h 21600"/>
              <a:gd name="T14" fmla="*/ 16554 w 21600"/>
              <a:gd name="T15" fmla="*/ 1368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noAutofit/>
          </a:bodyPr>
          <a:lstStyle/>
          <a:p>
            <a:pPr fontAlgn="ctr"/>
            <a:endParaRPr lang="zh-CN" altLang="en-US">
              <a:latin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/>
              <a:t>Принципы и конфигурация ACL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梯形 2"/>
          <p:cNvSpPr/>
          <p:nvPr/>
        </p:nvSpPr>
        <p:spPr>
          <a:xfrm rot="10800000" flipH="1">
            <a:off x="1725432" y="5152279"/>
            <a:ext cx="3278561" cy="416631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000" h="734506">
                <a:moveTo>
                  <a:pt x="0" y="734506"/>
                </a:moveTo>
                <a:lnTo>
                  <a:pt x="1804458" y="7620"/>
                </a:lnTo>
                <a:lnTo>
                  <a:pt x="2901942" y="0"/>
                </a:lnTo>
                <a:lnTo>
                  <a:pt x="6840000" y="734506"/>
                </a:lnTo>
                <a:lnTo>
                  <a:pt x="0" y="73450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90" name="梯形 2"/>
          <p:cNvSpPr/>
          <p:nvPr/>
        </p:nvSpPr>
        <p:spPr>
          <a:xfrm rot="10800000">
            <a:off x="6045250" y="5152279"/>
            <a:ext cx="3281585" cy="416631"/>
          </a:xfrm>
          <a:custGeom>
            <a:avLst/>
            <a:gdLst>
              <a:gd name="connsiteX0" fmla="*/ 0 w 6840000"/>
              <a:gd name="connsiteY0" fmla="*/ 726886 h 726886"/>
              <a:gd name="connsiteX1" fmla="*/ 1804458 w 6840000"/>
              <a:gd name="connsiteY1" fmla="*/ 0 h 726886"/>
              <a:gd name="connsiteX2" fmla="*/ 5035542 w 6840000"/>
              <a:gd name="connsiteY2" fmla="*/ 0 h 726886"/>
              <a:gd name="connsiteX3" fmla="*/ 6840000 w 6840000"/>
              <a:gd name="connsiteY3" fmla="*/ 726886 h 726886"/>
              <a:gd name="connsiteX4" fmla="*/ 0 w 6840000"/>
              <a:gd name="connsiteY4" fmla="*/ 726886 h 726886"/>
              <a:gd name="connsiteX0" fmla="*/ 0 w 6840000"/>
              <a:gd name="connsiteY0" fmla="*/ 734506 h 734506"/>
              <a:gd name="connsiteX1" fmla="*/ 1804458 w 6840000"/>
              <a:gd name="connsiteY1" fmla="*/ 7620 h 734506"/>
              <a:gd name="connsiteX2" fmla="*/ 2901942 w 6840000"/>
              <a:gd name="connsiteY2" fmla="*/ 0 h 734506"/>
              <a:gd name="connsiteX3" fmla="*/ 6840000 w 6840000"/>
              <a:gd name="connsiteY3" fmla="*/ 734506 h 734506"/>
              <a:gd name="connsiteX4" fmla="*/ 0 w 6840000"/>
              <a:gd name="connsiteY4" fmla="*/ 734506 h 734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40000" h="734506">
                <a:moveTo>
                  <a:pt x="0" y="734506"/>
                </a:moveTo>
                <a:lnTo>
                  <a:pt x="1804458" y="7620"/>
                </a:lnTo>
                <a:lnTo>
                  <a:pt x="2901942" y="0"/>
                </a:lnTo>
                <a:lnTo>
                  <a:pt x="6840000" y="734506"/>
                </a:lnTo>
                <a:lnTo>
                  <a:pt x="0" y="734506"/>
                </a:lnTo>
                <a:close/>
              </a:path>
            </a:pathLst>
          </a:custGeom>
          <a:gradFill>
            <a:gsLst>
              <a:gs pos="100000">
                <a:srgbClr val="F4FBFE"/>
              </a:gs>
              <a:gs pos="0">
                <a:srgbClr val="99DFF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 dirty="0" smtClean="0">
                <a:latin typeface="Huawei Sans" panose="020C0503030203020204" pitchFamily="34" charset="0"/>
              </a:rPr>
              <a:t>Направление фильтрации трафика</a:t>
            </a:r>
            <a:endParaRPr lang="ru-RU" dirty="0">
              <a:latin typeface="Huawei Sans" panose="020C0503030203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6000" y="1295400"/>
            <a:ext cx="5147952" cy="49910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lnSpc>
                <a:spcPct val="90000"/>
              </a:lnSpc>
            </a:pPr>
            <a:endParaRPr lang="zh-CN" altLang="en-US" sz="80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210499" y="1377138"/>
            <a:ext cx="2152781" cy="351060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>
              <a:lnSpc>
                <a:spcPct val="90000"/>
              </a:lnSpc>
            </a:pPr>
            <a:r>
              <a:rPr lang="ru-RU" sz="16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Входящий трафик</a:t>
            </a:r>
            <a:endParaRPr lang="ru-RU" sz="1600" dirty="0">
              <a:solidFill>
                <a:schemeClr val="tx1"/>
              </a:solidFill>
              <a:latin typeface="Huawei Sans" panose="020C0503030203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51450" y="1295400"/>
            <a:ext cx="5824550" cy="4991081"/>
          </a:xfrm>
          <a:prstGeom prst="rect">
            <a:avLst/>
          </a:prstGeom>
          <a:noFill/>
          <a:ln w="1270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lnSpc>
                <a:spcPct val="90000"/>
              </a:lnSpc>
            </a:pPr>
            <a:endParaRPr lang="zh-CN" altLang="en-US" sz="800">
              <a:solidFill>
                <a:schemeClr val="tx1"/>
              </a:solidFill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44243" y="1377138"/>
            <a:ext cx="2176016" cy="339615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>
              <a:lnSpc>
                <a:spcPct val="90000"/>
              </a:lnSpc>
            </a:pPr>
            <a:r>
              <a:rPr lang="ru-RU" sz="1600" dirty="0" smtClean="0">
                <a:solidFill>
                  <a:schemeClr val="tx1"/>
                </a:solidFill>
                <a:latin typeface="Huawei Sans" panose="020C0503030203020204" pitchFamily="34" charset="0"/>
              </a:rPr>
              <a:t>Исходящий трафик</a:t>
            </a:r>
            <a:endParaRPr lang="ru-RU" sz="1600" dirty="0">
              <a:solidFill>
                <a:schemeClr val="tx1"/>
              </a:solidFill>
              <a:latin typeface="Huawei Sans" panose="020C05030302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631504" y="1960952"/>
            <a:ext cx="3731049" cy="3193291"/>
          </a:xfrm>
          <a:prstGeom prst="rect">
            <a:avLst/>
          </a:prstGeom>
          <a:solidFill>
            <a:srgbClr val="F4FBFE"/>
          </a:solidFill>
          <a:ln w="12700" cap="flat" cmpd="sng" algn="ctr">
            <a:solidFill>
              <a:schemeClr val="bg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 kern="0">
              <a:solidFill>
                <a:srgbClr val="1D1D1A"/>
              </a:solidFill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1" name="菱形 40"/>
          <p:cNvSpPr>
            <a:spLocks noChangeAspect="1"/>
          </p:cNvSpPr>
          <p:nvPr/>
        </p:nvSpPr>
        <p:spPr>
          <a:xfrm>
            <a:off x="1819002" y="2062106"/>
            <a:ext cx="1346550" cy="1267341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876866" y="2193279"/>
            <a:ext cx="1204080" cy="7838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000" dirty="0" smtClean="0">
                <a:latin typeface="Huawei Sans" panose="020C0503030203020204" pitchFamily="34" charset="0"/>
              </a:rPr>
              <a:t>ACL</a:t>
            </a:r>
          </a:p>
          <a:p>
            <a:pPr algn="ctr" fontAlgn="ctr">
              <a:lnSpc>
                <a:spcPct val="90000"/>
              </a:lnSpc>
            </a:pPr>
            <a:r>
              <a:rPr lang="ru-RU" sz="1000" dirty="0" smtClean="0">
                <a:latin typeface="Huawei Sans" panose="020C0503030203020204" pitchFamily="34" charset="0"/>
              </a:rPr>
              <a:t> </a:t>
            </a:r>
            <a:r>
              <a:rPr lang="ru-RU" sz="1000" dirty="0">
                <a:latin typeface="Huawei Sans" panose="020C0503030203020204" pitchFamily="34" charset="0"/>
              </a:rPr>
              <a:t>применен к входящему направлению интерфейса?</a:t>
            </a:r>
          </a:p>
        </p:txBody>
      </p:sp>
      <p:sp>
        <p:nvSpPr>
          <p:cNvPr id="44" name="矩形 43"/>
          <p:cNvSpPr>
            <a:spLocks/>
          </p:cNvSpPr>
          <p:nvPr/>
        </p:nvSpPr>
        <p:spPr>
          <a:xfrm>
            <a:off x="3666654" y="2447938"/>
            <a:ext cx="1223413" cy="495677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 anchor="ctr" anchorCtr="0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000" dirty="0">
                <a:latin typeface="Huawei Sans" panose="020C0503030203020204" pitchFamily="34" charset="0"/>
              </a:rPr>
              <a:t>Маршрутизация пакета данных</a:t>
            </a:r>
          </a:p>
        </p:txBody>
      </p:sp>
      <p:sp>
        <p:nvSpPr>
          <p:cNvPr id="46" name="菱形 45"/>
          <p:cNvSpPr>
            <a:spLocks noChangeAspect="1"/>
          </p:cNvSpPr>
          <p:nvPr/>
        </p:nvSpPr>
        <p:spPr>
          <a:xfrm>
            <a:off x="3543517" y="3376346"/>
            <a:ext cx="1346550" cy="1267341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solidFill>
                <a:schemeClr val="tx1"/>
              </a:solidFill>
              <a:latin typeface="Huawei Sans" panose="020C0503030203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27606" y="3832264"/>
            <a:ext cx="1204080" cy="954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000" dirty="0">
                <a:latin typeface="Huawei Sans" panose="020C0503030203020204" pitchFamily="34" charset="0"/>
              </a:rPr>
              <a:t>ACL разрешает пакет данных?</a:t>
            </a:r>
          </a:p>
        </p:txBody>
      </p:sp>
      <p:cxnSp>
        <p:nvCxnSpPr>
          <p:cNvPr id="48" name="直接连接符 47"/>
          <p:cNvCxnSpPr>
            <a:stCxn id="41" idx="3"/>
            <a:endCxn id="44" idx="1"/>
          </p:cNvCxnSpPr>
          <p:nvPr/>
        </p:nvCxnSpPr>
        <p:spPr>
          <a:xfrm>
            <a:off x="3165552" y="2695777"/>
            <a:ext cx="501102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stCxn id="41" idx="2"/>
          </p:cNvCxnSpPr>
          <p:nvPr/>
        </p:nvCxnSpPr>
        <p:spPr>
          <a:xfrm>
            <a:off x="2492277" y="3329447"/>
            <a:ext cx="1" cy="687546"/>
          </a:xfrm>
          <a:prstGeom prst="line">
            <a:avLst/>
          </a:prstGeom>
          <a:ln w="19050">
            <a:solidFill>
              <a:schemeClr val="tx1"/>
            </a:solidFill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6" idx="1"/>
          </p:cNvCxnSpPr>
          <p:nvPr/>
        </p:nvCxnSpPr>
        <p:spPr>
          <a:xfrm>
            <a:off x="2492278" y="4010016"/>
            <a:ext cx="1051239" cy="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Line 14"/>
          <p:cNvSpPr>
            <a:spLocks noChangeShapeType="1"/>
          </p:cNvSpPr>
          <p:nvPr/>
        </p:nvSpPr>
        <p:spPr bwMode="auto">
          <a:xfrm>
            <a:off x="1156099" y="2701705"/>
            <a:ext cx="662904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52" name="Line 14"/>
          <p:cNvSpPr>
            <a:spLocks noChangeShapeType="1"/>
          </p:cNvSpPr>
          <p:nvPr/>
        </p:nvSpPr>
        <p:spPr bwMode="auto">
          <a:xfrm>
            <a:off x="4890067" y="2695777"/>
            <a:ext cx="701877" cy="592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53" name="Line 14"/>
          <p:cNvSpPr>
            <a:spLocks noChangeShapeType="1"/>
          </p:cNvSpPr>
          <p:nvPr/>
        </p:nvSpPr>
        <p:spPr bwMode="auto">
          <a:xfrm>
            <a:off x="4894165" y="3998434"/>
            <a:ext cx="69778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55" name="TextBox 33"/>
          <p:cNvSpPr txBox="1"/>
          <p:nvPr/>
        </p:nvSpPr>
        <p:spPr>
          <a:xfrm>
            <a:off x="3048300" y="2393929"/>
            <a:ext cx="43473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56" name="TextBox 34"/>
          <p:cNvSpPr txBox="1"/>
          <p:nvPr/>
        </p:nvSpPr>
        <p:spPr>
          <a:xfrm>
            <a:off x="2462562" y="3286525"/>
            <a:ext cx="47320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57" name="TextBox 35"/>
          <p:cNvSpPr txBox="1"/>
          <p:nvPr/>
        </p:nvSpPr>
        <p:spPr>
          <a:xfrm>
            <a:off x="4801072" y="3688823"/>
            <a:ext cx="47320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58" name="Line 14"/>
          <p:cNvSpPr>
            <a:spLocks noChangeShapeType="1"/>
          </p:cNvSpPr>
          <p:nvPr/>
        </p:nvSpPr>
        <p:spPr bwMode="auto">
          <a:xfrm>
            <a:off x="4217521" y="4620734"/>
            <a:ext cx="0" cy="94188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61" name="Line 14"/>
          <p:cNvSpPr>
            <a:spLocks noChangeShapeType="1"/>
          </p:cNvSpPr>
          <p:nvPr/>
        </p:nvSpPr>
        <p:spPr bwMode="auto">
          <a:xfrm>
            <a:off x="2036171" y="5801665"/>
            <a:ext cx="360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62" name="TextBox 44"/>
          <p:cNvSpPr txBox="1"/>
          <p:nvPr/>
        </p:nvSpPr>
        <p:spPr>
          <a:xfrm>
            <a:off x="1156099" y="5649048"/>
            <a:ext cx="836105" cy="30523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600" kern="0">
                <a:solidFill>
                  <a:srgbClr val="1D1D1A"/>
                </a:solidFill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Пакет данных</a:t>
            </a:r>
          </a:p>
        </p:txBody>
      </p:sp>
      <p:sp>
        <p:nvSpPr>
          <p:cNvPr id="59" name="TextBox 38"/>
          <p:cNvSpPr txBox="1"/>
          <p:nvPr/>
        </p:nvSpPr>
        <p:spPr>
          <a:xfrm>
            <a:off x="4233422" y="4529034"/>
            <a:ext cx="43473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66" name="矩形 65"/>
          <p:cNvSpPr/>
          <p:nvPr/>
        </p:nvSpPr>
        <p:spPr>
          <a:xfrm>
            <a:off x="6035217" y="1992380"/>
            <a:ext cx="4845031" cy="3177480"/>
          </a:xfrm>
          <a:prstGeom prst="rect">
            <a:avLst/>
          </a:prstGeom>
          <a:solidFill>
            <a:srgbClr val="F4FBFE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67" name="Line 14"/>
          <p:cNvSpPr>
            <a:spLocks noChangeShapeType="1"/>
          </p:cNvSpPr>
          <p:nvPr/>
        </p:nvSpPr>
        <p:spPr bwMode="auto">
          <a:xfrm>
            <a:off x="8222269" y="4678674"/>
            <a:ext cx="0" cy="32098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68" name="菱形 67"/>
          <p:cNvSpPr>
            <a:spLocks noChangeAspect="1"/>
          </p:cNvSpPr>
          <p:nvPr/>
        </p:nvSpPr>
        <p:spPr>
          <a:xfrm>
            <a:off x="6231742" y="2199242"/>
            <a:ext cx="1346550" cy="1267341"/>
          </a:xfrm>
          <a:prstGeom prst="diamond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278704" y="2628853"/>
            <a:ext cx="1270487" cy="95410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900" dirty="0">
                <a:latin typeface="Huawei Sans" panose="020C0503030203020204" pitchFamily="34" charset="0"/>
              </a:rPr>
              <a:t>Соответствующая запись маршрута доступна?</a:t>
            </a:r>
          </a:p>
        </p:txBody>
      </p:sp>
      <p:sp>
        <p:nvSpPr>
          <p:cNvPr id="70" name="菱形 69"/>
          <p:cNvSpPr>
            <a:spLocks noChangeAspect="1"/>
          </p:cNvSpPr>
          <p:nvPr/>
        </p:nvSpPr>
        <p:spPr>
          <a:xfrm>
            <a:off x="7564197" y="3462133"/>
            <a:ext cx="1346550" cy="1267341"/>
          </a:xfrm>
          <a:prstGeom prst="diamond">
            <a:avLst/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7653656" y="3790303"/>
            <a:ext cx="1204080" cy="160043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ctr" fontAlgn="ctr">
              <a:lnSpc>
                <a:spcPct val="85000"/>
              </a:lnSpc>
            </a:pPr>
            <a:r>
              <a:rPr lang="ru-RU" sz="900" dirty="0">
                <a:solidFill>
                  <a:srgbClr val="EC7061"/>
                </a:solidFill>
                <a:latin typeface="Huawei Sans" panose="020C0503030203020204" pitchFamily="34" charset="0"/>
              </a:rPr>
              <a:t>ACL применен к исходящему направлению исходящего интерфейса?</a:t>
            </a:r>
          </a:p>
        </p:txBody>
      </p:sp>
      <p:cxnSp>
        <p:nvCxnSpPr>
          <p:cNvPr id="72" name="直接连接符 71"/>
          <p:cNvCxnSpPr>
            <a:stCxn id="68" idx="3"/>
          </p:cNvCxnSpPr>
          <p:nvPr/>
        </p:nvCxnSpPr>
        <p:spPr>
          <a:xfrm flipV="1">
            <a:off x="7578292" y="2832912"/>
            <a:ext cx="3540827" cy="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78" idx="3"/>
            <a:endCxn id="70" idx="1"/>
          </p:cNvCxnSpPr>
          <p:nvPr/>
        </p:nvCxnSpPr>
        <p:spPr>
          <a:xfrm>
            <a:off x="7448461" y="4095802"/>
            <a:ext cx="115736" cy="2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Line 14"/>
          <p:cNvSpPr>
            <a:spLocks noChangeShapeType="1"/>
          </p:cNvSpPr>
          <p:nvPr/>
        </p:nvSpPr>
        <p:spPr bwMode="auto">
          <a:xfrm flipH="1">
            <a:off x="6905018" y="1916127"/>
            <a:ext cx="0" cy="2160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75" name="TextBox 33"/>
          <p:cNvSpPr txBox="1"/>
          <p:nvPr/>
        </p:nvSpPr>
        <p:spPr>
          <a:xfrm>
            <a:off x="7575221" y="2531065"/>
            <a:ext cx="43473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77" name="Line 14"/>
          <p:cNvSpPr>
            <a:spLocks noChangeShapeType="1"/>
          </p:cNvSpPr>
          <p:nvPr/>
        </p:nvSpPr>
        <p:spPr bwMode="auto">
          <a:xfrm>
            <a:off x="7304474" y="5801665"/>
            <a:ext cx="4680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76" name="TextBox 34"/>
          <p:cNvSpPr txBox="1"/>
          <p:nvPr/>
        </p:nvSpPr>
        <p:spPr>
          <a:xfrm>
            <a:off x="6875302" y="3372861"/>
            <a:ext cx="47320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78" name="矩形 77"/>
          <p:cNvSpPr>
            <a:spLocks/>
          </p:cNvSpPr>
          <p:nvPr/>
        </p:nvSpPr>
        <p:spPr>
          <a:xfrm>
            <a:off x="6355489" y="3732941"/>
            <a:ext cx="1092972" cy="725722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wrap="square" lIns="0" tIns="0" rIns="0" bIns="0" anchor="ctr" anchorCtr="0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000">
                <a:latin typeface="Huawei Sans" panose="020C0503030203020204" pitchFamily="34" charset="0"/>
              </a:rPr>
              <a:t>Направьте пакет данных на исходящий интерфейс</a:t>
            </a:r>
          </a:p>
        </p:txBody>
      </p:sp>
      <p:cxnSp>
        <p:nvCxnSpPr>
          <p:cNvPr id="79" name="直接连接符 78"/>
          <p:cNvCxnSpPr>
            <a:stCxn id="68" idx="2"/>
            <a:endCxn id="78" idx="0"/>
          </p:cNvCxnSpPr>
          <p:nvPr/>
        </p:nvCxnSpPr>
        <p:spPr>
          <a:xfrm flipH="1">
            <a:off x="6901975" y="3466583"/>
            <a:ext cx="3042" cy="266358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菱形 79"/>
          <p:cNvSpPr>
            <a:spLocks noChangeAspect="1"/>
          </p:cNvSpPr>
          <p:nvPr/>
        </p:nvSpPr>
        <p:spPr>
          <a:xfrm>
            <a:off x="9163383" y="3462133"/>
            <a:ext cx="1346550" cy="1267341"/>
          </a:xfrm>
          <a:prstGeom prst="diamond">
            <a:avLst/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9374092" y="3640766"/>
            <a:ext cx="944724" cy="938719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r>
              <a:rPr lang="ru-RU" sz="1000">
                <a:solidFill>
                  <a:srgbClr val="EC7061"/>
                </a:solidFill>
                <a:latin typeface="Huawei Sans" panose="020C0503030203020204" pitchFamily="34" charset="0"/>
              </a:rPr>
              <a:t>ACL разрешает пакет данных?</a:t>
            </a:r>
          </a:p>
        </p:txBody>
      </p:sp>
      <p:cxnSp>
        <p:nvCxnSpPr>
          <p:cNvPr id="82" name="直接连接符 81"/>
          <p:cNvCxnSpPr>
            <a:stCxn id="70" idx="3"/>
            <a:endCxn id="80" idx="1"/>
          </p:cNvCxnSpPr>
          <p:nvPr/>
        </p:nvCxnSpPr>
        <p:spPr>
          <a:xfrm>
            <a:off x="8910747" y="4095804"/>
            <a:ext cx="252636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Line 14"/>
          <p:cNvSpPr>
            <a:spLocks noChangeShapeType="1"/>
          </p:cNvSpPr>
          <p:nvPr/>
        </p:nvSpPr>
        <p:spPr bwMode="auto">
          <a:xfrm>
            <a:off x="10498560" y="4090804"/>
            <a:ext cx="620559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84" name="Line 14"/>
          <p:cNvSpPr>
            <a:spLocks noChangeShapeType="1"/>
          </p:cNvSpPr>
          <p:nvPr/>
        </p:nvSpPr>
        <p:spPr bwMode="auto">
          <a:xfrm>
            <a:off x="8234969" y="4988105"/>
            <a:ext cx="288415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sm" len="sm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square" anchor="ctr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85" name="TextBox 51"/>
          <p:cNvSpPr txBox="1"/>
          <p:nvPr/>
        </p:nvSpPr>
        <p:spPr>
          <a:xfrm>
            <a:off x="8716642" y="3788026"/>
            <a:ext cx="47320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Да</a:t>
            </a:r>
          </a:p>
        </p:txBody>
      </p:sp>
      <p:sp>
        <p:nvSpPr>
          <p:cNvPr id="86" name="TextBox 52"/>
          <p:cNvSpPr txBox="1"/>
          <p:nvPr/>
        </p:nvSpPr>
        <p:spPr>
          <a:xfrm>
            <a:off x="10386458" y="3788026"/>
            <a:ext cx="47320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Да</a:t>
            </a:r>
          </a:p>
        </p:txBody>
      </p:sp>
      <p:cxnSp>
        <p:nvCxnSpPr>
          <p:cNvPr id="87" name="直接连接符 86"/>
          <p:cNvCxnSpPr/>
          <p:nvPr/>
        </p:nvCxnSpPr>
        <p:spPr>
          <a:xfrm flipV="1">
            <a:off x="9823286" y="2832912"/>
            <a:ext cx="0" cy="629221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54"/>
          <p:cNvSpPr txBox="1"/>
          <p:nvPr/>
        </p:nvSpPr>
        <p:spPr>
          <a:xfrm>
            <a:off x="8237472" y="4710986"/>
            <a:ext cx="43473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89" name="TextBox 55"/>
          <p:cNvSpPr txBox="1"/>
          <p:nvPr/>
        </p:nvSpPr>
        <p:spPr>
          <a:xfrm>
            <a:off x="9823286" y="3162687"/>
            <a:ext cx="43473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Нет</a:t>
            </a:r>
          </a:p>
        </p:txBody>
      </p:sp>
      <p:sp>
        <p:nvSpPr>
          <p:cNvPr id="93" name="TextBox 44"/>
          <p:cNvSpPr txBox="1"/>
          <p:nvPr/>
        </p:nvSpPr>
        <p:spPr>
          <a:xfrm>
            <a:off x="6465023" y="5649048"/>
            <a:ext cx="836105" cy="305234"/>
          </a:xfrm>
          <a:prstGeom prst="rect">
            <a:avLst/>
          </a:prstGeom>
          <a:solidFill>
            <a:srgbClr val="1AABE2">
              <a:alpha val="5000"/>
            </a:srgbClr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400" kern="0">
                <a:solidFill>
                  <a:srgbClr val="1D1D1A"/>
                </a:solidFill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Пакет данных</a:t>
            </a:r>
          </a:p>
        </p:txBody>
      </p:sp>
      <p:pic>
        <p:nvPicPr>
          <p:cNvPr id="94" name="图片 9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174" y="5531665"/>
            <a:ext cx="658537" cy="540000"/>
          </a:xfrm>
          <a:prstGeom prst="rect">
            <a:avLst/>
          </a:prstGeom>
        </p:spPr>
      </p:pic>
      <p:sp>
        <p:nvSpPr>
          <p:cNvPr id="60" name="椭圆 59"/>
          <p:cNvSpPr>
            <a:spLocks noChangeAspect="1"/>
          </p:cNvSpPr>
          <p:nvPr/>
        </p:nvSpPr>
        <p:spPr>
          <a:xfrm>
            <a:off x="2373504" y="5722456"/>
            <a:ext cx="158418" cy="15841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pic>
        <p:nvPicPr>
          <p:cNvPr id="95" name="图片 9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331" y="5531665"/>
            <a:ext cx="658537" cy="540000"/>
          </a:xfrm>
          <a:prstGeom prst="rect">
            <a:avLst/>
          </a:prstGeom>
        </p:spPr>
      </p:pic>
      <p:sp>
        <p:nvSpPr>
          <p:cNvPr id="92" name="椭圆 91"/>
          <p:cNvSpPr>
            <a:spLocks noChangeAspect="1"/>
          </p:cNvSpPr>
          <p:nvPr/>
        </p:nvSpPr>
        <p:spPr>
          <a:xfrm>
            <a:off x="8377422" y="5722456"/>
            <a:ext cx="158418" cy="158418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>
              <a:lnSpc>
                <a:spcPct val="90000"/>
              </a:lnSpc>
            </a:pPr>
            <a:endParaRPr lang="zh-CN" altLang="en-US" sz="1100">
              <a:latin typeface="Huawei Sans" panose="020C0503030203020204" pitchFamily="34" charset="0"/>
            </a:endParaRPr>
          </a:p>
        </p:txBody>
      </p:sp>
      <p:sp>
        <p:nvSpPr>
          <p:cNvPr id="96" name="garbage-bin_323609"/>
          <p:cNvSpPr>
            <a:spLocks noChangeAspect="1"/>
          </p:cNvSpPr>
          <p:nvPr/>
        </p:nvSpPr>
        <p:spPr bwMode="auto">
          <a:xfrm>
            <a:off x="4075280" y="5612669"/>
            <a:ext cx="288000" cy="377993"/>
          </a:xfrm>
          <a:custGeom>
            <a:avLst/>
            <a:gdLst>
              <a:gd name="connsiteX0" fmla="*/ 211414 w 462274"/>
              <a:gd name="connsiteY0" fmla="*/ 198995 h 606722"/>
              <a:gd name="connsiteX1" fmla="*/ 251001 w 462274"/>
              <a:gd name="connsiteY1" fmla="*/ 198995 h 606722"/>
              <a:gd name="connsiteX2" fmla="*/ 251001 w 462274"/>
              <a:gd name="connsiteY2" fmla="*/ 530864 h 606722"/>
              <a:gd name="connsiteX3" fmla="*/ 211414 w 462274"/>
              <a:gd name="connsiteY3" fmla="*/ 530864 h 606722"/>
              <a:gd name="connsiteX4" fmla="*/ 313873 w 462274"/>
              <a:gd name="connsiteY4" fmla="*/ 198571 h 606722"/>
              <a:gd name="connsiteX5" fmla="*/ 353392 w 462274"/>
              <a:gd name="connsiteY5" fmla="*/ 200615 h 606722"/>
              <a:gd name="connsiteX6" fmla="*/ 336125 w 462274"/>
              <a:gd name="connsiteY6" fmla="*/ 531781 h 606722"/>
              <a:gd name="connsiteX7" fmla="*/ 296516 w 462274"/>
              <a:gd name="connsiteY7" fmla="*/ 529738 h 606722"/>
              <a:gd name="connsiteX8" fmla="*/ 148561 w 462274"/>
              <a:gd name="connsiteY8" fmla="*/ 198430 h 606722"/>
              <a:gd name="connsiteX9" fmla="*/ 165829 w 462274"/>
              <a:gd name="connsiteY9" fmla="*/ 529737 h 606722"/>
              <a:gd name="connsiteX10" fmla="*/ 126309 w 462274"/>
              <a:gd name="connsiteY10" fmla="*/ 531781 h 606722"/>
              <a:gd name="connsiteX11" fmla="*/ 108953 w 462274"/>
              <a:gd name="connsiteY11" fmla="*/ 200563 h 606722"/>
              <a:gd name="connsiteX12" fmla="*/ 65327 w 462274"/>
              <a:gd name="connsiteY12" fmla="*/ 157035 h 606722"/>
              <a:gd name="connsiteX13" fmla="*/ 89446 w 462274"/>
              <a:gd name="connsiteY13" fmla="*/ 567086 h 606722"/>
              <a:gd name="connsiteX14" fmla="*/ 372917 w 462274"/>
              <a:gd name="connsiteY14" fmla="*/ 567086 h 606722"/>
              <a:gd name="connsiteX15" fmla="*/ 396947 w 462274"/>
              <a:gd name="connsiteY15" fmla="*/ 157035 h 606722"/>
              <a:gd name="connsiteX16" fmla="*/ 39605 w 462274"/>
              <a:gd name="connsiteY16" fmla="*/ 92337 h 606722"/>
              <a:gd name="connsiteX17" fmla="*/ 39605 w 462274"/>
              <a:gd name="connsiteY17" fmla="*/ 117398 h 606722"/>
              <a:gd name="connsiteX18" fmla="*/ 422669 w 462274"/>
              <a:gd name="connsiteY18" fmla="*/ 117398 h 606722"/>
              <a:gd name="connsiteX19" fmla="*/ 422669 w 462274"/>
              <a:gd name="connsiteY19" fmla="*/ 92337 h 606722"/>
              <a:gd name="connsiteX20" fmla="*/ 199185 w 462274"/>
              <a:gd name="connsiteY20" fmla="*/ 39547 h 606722"/>
              <a:gd name="connsiteX21" fmla="*/ 199185 w 462274"/>
              <a:gd name="connsiteY21" fmla="*/ 52789 h 606722"/>
              <a:gd name="connsiteX22" fmla="*/ 263088 w 462274"/>
              <a:gd name="connsiteY22" fmla="*/ 52789 h 606722"/>
              <a:gd name="connsiteX23" fmla="*/ 263088 w 462274"/>
              <a:gd name="connsiteY23" fmla="*/ 39547 h 606722"/>
              <a:gd name="connsiteX24" fmla="*/ 159580 w 462274"/>
              <a:gd name="connsiteY24" fmla="*/ 0 h 606722"/>
              <a:gd name="connsiteX25" fmla="*/ 302783 w 462274"/>
              <a:gd name="connsiteY25" fmla="*/ 0 h 606722"/>
              <a:gd name="connsiteX26" fmla="*/ 302783 w 462274"/>
              <a:gd name="connsiteY26" fmla="*/ 52789 h 606722"/>
              <a:gd name="connsiteX27" fmla="*/ 462274 w 462274"/>
              <a:gd name="connsiteY27" fmla="*/ 52789 h 606722"/>
              <a:gd name="connsiteX28" fmla="*/ 462274 w 462274"/>
              <a:gd name="connsiteY28" fmla="*/ 157035 h 606722"/>
              <a:gd name="connsiteX29" fmla="*/ 436642 w 462274"/>
              <a:gd name="connsiteY29" fmla="*/ 157035 h 606722"/>
              <a:gd name="connsiteX30" fmla="*/ 411365 w 462274"/>
              <a:gd name="connsiteY30" fmla="*/ 588059 h 606722"/>
              <a:gd name="connsiteX31" fmla="*/ 410208 w 462274"/>
              <a:gd name="connsiteY31" fmla="*/ 606722 h 606722"/>
              <a:gd name="connsiteX32" fmla="*/ 52066 w 462274"/>
              <a:gd name="connsiteY32" fmla="*/ 606722 h 606722"/>
              <a:gd name="connsiteX33" fmla="*/ 50998 w 462274"/>
              <a:gd name="connsiteY33" fmla="*/ 588059 h 606722"/>
              <a:gd name="connsiteX34" fmla="*/ 25632 w 462274"/>
              <a:gd name="connsiteY34" fmla="*/ 157035 h 606722"/>
              <a:gd name="connsiteX35" fmla="*/ 0 w 462274"/>
              <a:gd name="connsiteY35" fmla="*/ 157035 h 606722"/>
              <a:gd name="connsiteX36" fmla="*/ 0 w 462274"/>
              <a:gd name="connsiteY36" fmla="*/ 52789 h 606722"/>
              <a:gd name="connsiteX37" fmla="*/ 159580 w 462274"/>
              <a:gd name="connsiteY37" fmla="*/ 52789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62274" h="606722">
                <a:moveTo>
                  <a:pt x="211414" y="198995"/>
                </a:moveTo>
                <a:lnTo>
                  <a:pt x="251001" y="198995"/>
                </a:lnTo>
                <a:lnTo>
                  <a:pt x="251001" y="530864"/>
                </a:lnTo>
                <a:lnTo>
                  <a:pt x="211414" y="530864"/>
                </a:lnTo>
                <a:close/>
                <a:moveTo>
                  <a:pt x="313873" y="198571"/>
                </a:moveTo>
                <a:lnTo>
                  <a:pt x="353392" y="200615"/>
                </a:lnTo>
                <a:lnTo>
                  <a:pt x="336125" y="531781"/>
                </a:lnTo>
                <a:lnTo>
                  <a:pt x="296516" y="529738"/>
                </a:lnTo>
                <a:close/>
                <a:moveTo>
                  <a:pt x="148561" y="198430"/>
                </a:moveTo>
                <a:lnTo>
                  <a:pt x="165829" y="529737"/>
                </a:lnTo>
                <a:lnTo>
                  <a:pt x="126309" y="531781"/>
                </a:lnTo>
                <a:lnTo>
                  <a:pt x="108953" y="200563"/>
                </a:lnTo>
                <a:close/>
                <a:moveTo>
                  <a:pt x="65327" y="157035"/>
                </a:moveTo>
                <a:cubicBezTo>
                  <a:pt x="69599" y="237019"/>
                  <a:pt x="85085" y="495367"/>
                  <a:pt x="89446" y="567086"/>
                </a:cubicBezTo>
                <a:lnTo>
                  <a:pt x="372917" y="567086"/>
                </a:lnTo>
                <a:cubicBezTo>
                  <a:pt x="377278" y="495367"/>
                  <a:pt x="392764" y="237019"/>
                  <a:pt x="396947" y="157035"/>
                </a:cubicBezTo>
                <a:close/>
                <a:moveTo>
                  <a:pt x="39605" y="92337"/>
                </a:moveTo>
                <a:lnTo>
                  <a:pt x="39605" y="117398"/>
                </a:lnTo>
                <a:lnTo>
                  <a:pt x="422669" y="117398"/>
                </a:lnTo>
                <a:lnTo>
                  <a:pt x="422669" y="92337"/>
                </a:lnTo>
                <a:close/>
                <a:moveTo>
                  <a:pt x="199185" y="39547"/>
                </a:moveTo>
                <a:lnTo>
                  <a:pt x="199185" y="52789"/>
                </a:lnTo>
                <a:lnTo>
                  <a:pt x="263088" y="52789"/>
                </a:lnTo>
                <a:lnTo>
                  <a:pt x="263088" y="39547"/>
                </a:lnTo>
                <a:close/>
                <a:moveTo>
                  <a:pt x="159580" y="0"/>
                </a:moveTo>
                <a:lnTo>
                  <a:pt x="302783" y="0"/>
                </a:lnTo>
                <a:lnTo>
                  <a:pt x="302783" y="52789"/>
                </a:lnTo>
                <a:lnTo>
                  <a:pt x="462274" y="52789"/>
                </a:lnTo>
                <a:lnTo>
                  <a:pt x="462274" y="157035"/>
                </a:lnTo>
                <a:lnTo>
                  <a:pt x="436642" y="157035"/>
                </a:lnTo>
                <a:cubicBezTo>
                  <a:pt x="431925" y="246351"/>
                  <a:pt x="412255" y="572862"/>
                  <a:pt x="411365" y="588059"/>
                </a:cubicBezTo>
                <a:lnTo>
                  <a:pt x="410208" y="606722"/>
                </a:lnTo>
                <a:lnTo>
                  <a:pt x="52066" y="606722"/>
                </a:lnTo>
                <a:lnTo>
                  <a:pt x="50998" y="588059"/>
                </a:lnTo>
                <a:cubicBezTo>
                  <a:pt x="50019" y="572862"/>
                  <a:pt x="30349" y="246351"/>
                  <a:pt x="25632" y="157035"/>
                </a:cubicBezTo>
                <a:lnTo>
                  <a:pt x="0" y="157035"/>
                </a:lnTo>
                <a:lnTo>
                  <a:pt x="0" y="52789"/>
                </a:lnTo>
                <a:lnTo>
                  <a:pt x="159580" y="52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400">
              <a:latin typeface="Huawei Sans" panose="020C0503030203020204" pitchFamily="34" charset="0"/>
            </a:endParaRPr>
          </a:p>
        </p:txBody>
      </p:sp>
      <p:sp>
        <p:nvSpPr>
          <p:cNvPr id="91" name="TextBox 44"/>
          <p:cNvSpPr txBox="1"/>
          <p:nvPr/>
        </p:nvSpPr>
        <p:spPr>
          <a:xfrm>
            <a:off x="6486965" y="1598445"/>
            <a:ext cx="836105" cy="30523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400" kern="0">
                <a:solidFill>
                  <a:srgbClr val="1D1D1A"/>
                </a:solidFill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Пакет данных</a:t>
            </a:r>
          </a:p>
        </p:txBody>
      </p:sp>
      <p:sp>
        <p:nvSpPr>
          <p:cNvPr id="97" name="garbage-bin_323609"/>
          <p:cNvSpPr>
            <a:spLocks noChangeAspect="1"/>
          </p:cNvSpPr>
          <p:nvPr/>
        </p:nvSpPr>
        <p:spPr bwMode="auto">
          <a:xfrm>
            <a:off x="11134124" y="2577593"/>
            <a:ext cx="288000" cy="377993"/>
          </a:xfrm>
          <a:custGeom>
            <a:avLst/>
            <a:gdLst>
              <a:gd name="connsiteX0" fmla="*/ 211414 w 462274"/>
              <a:gd name="connsiteY0" fmla="*/ 198995 h 606722"/>
              <a:gd name="connsiteX1" fmla="*/ 251001 w 462274"/>
              <a:gd name="connsiteY1" fmla="*/ 198995 h 606722"/>
              <a:gd name="connsiteX2" fmla="*/ 251001 w 462274"/>
              <a:gd name="connsiteY2" fmla="*/ 530864 h 606722"/>
              <a:gd name="connsiteX3" fmla="*/ 211414 w 462274"/>
              <a:gd name="connsiteY3" fmla="*/ 530864 h 606722"/>
              <a:gd name="connsiteX4" fmla="*/ 313873 w 462274"/>
              <a:gd name="connsiteY4" fmla="*/ 198571 h 606722"/>
              <a:gd name="connsiteX5" fmla="*/ 353392 w 462274"/>
              <a:gd name="connsiteY5" fmla="*/ 200615 h 606722"/>
              <a:gd name="connsiteX6" fmla="*/ 336125 w 462274"/>
              <a:gd name="connsiteY6" fmla="*/ 531781 h 606722"/>
              <a:gd name="connsiteX7" fmla="*/ 296516 w 462274"/>
              <a:gd name="connsiteY7" fmla="*/ 529738 h 606722"/>
              <a:gd name="connsiteX8" fmla="*/ 148561 w 462274"/>
              <a:gd name="connsiteY8" fmla="*/ 198430 h 606722"/>
              <a:gd name="connsiteX9" fmla="*/ 165829 w 462274"/>
              <a:gd name="connsiteY9" fmla="*/ 529737 h 606722"/>
              <a:gd name="connsiteX10" fmla="*/ 126309 w 462274"/>
              <a:gd name="connsiteY10" fmla="*/ 531781 h 606722"/>
              <a:gd name="connsiteX11" fmla="*/ 108953 w 462274"/>
              <a:gd name="connsiteY11" fmla="*/ 200563 h 606722"/>
              <a:gd name="connsiteX12" fmla="*/ 65327 w 462274"/>
              <a:gd name="connsiteY12" fmla="*/ 157035 h 606722"/>
              <a:gd name="connsiteX13" fmla="*/ 89446 w 462274"/>
              <a:gd name="connsiteY13" fmla="*/ 567086 h 606722"/>
              <a:gd name="connsiteX14" fmla="*/ 372917 w 462274"/>
              <a:gd name="connsiteY14" fmla="*/ 567086 h 606722"/>
              <a:gd name="connsiteX15" fmla="*/ 396947 w 462274"/>
              <a:gd name="connsiteY15" fmla="*/ 157035 h 606722"/>
              <a:gd name="connsiteX16" fmla="*/ 39605 w 462274"/>
              <a:gd name="connsiteY16" fmla="*/ 92337 h 606722"/>
              <a:gd name="connsiteX17" fmla="*/ 39605 w 462274"/>
              <a:gd name="connsiteY17" fmla="*/ 117398 h 606722"/>
              <a:gd name="connsiteX18" fmla="*/ 422669 w 462274"/>
              <a:gd name="connsiteY18" fmla="*/ 117398 h 606722"/>
              <a:gd name="connsiteX19" fmla="*/ 422669 w 462274"/>
              <a:gd name="connsiteY19" fmla="*/ 92337 h 606722"/>
              <a:gd name="connsiteX20" fmla="*/ 199185 w 462274"/>
              <a:gd name="connsiteY20" fmla="*/ 39547 h 606722"/>
              <a:gd name="connsiteX21" fmla="*/ 199185 w 462274"/>
              <a:gd name="connsiteY21" fmla="*/ 52789 h 606722"/>
              <a:gd name="connsiteX22" fmla="*/ 263088 w 462274"/>
              <a:gd name="connsiteY22" fmla="*/ 52789 h 606722"/>
              <a:gd name="connsiteX23" fmla="*/ 263088 w 462274"/>
              <a:gd name="connsiteY23" fmla="*/ 39547 h 606722"/>
              <a:gd name="connsiteX24" fmla="*/ 159580 w 462274"/>
              <a:gd name="connsiteY24" fmla="*/ 0 h 606722"/>
              <a:gd name="connsiteX25" fmla="*/ 302783 w 462274"/>
              <a:gd name="connsiteY25" fmla="*/ 0 h 606722"/>
              <a:gd name="connsiteX26" fmla="*/ 302783 w 462274"/>
              <a:gd name="connsiteY26" fmla="*/ 52789 h 606722"/>
              <a:gd name="connsiteX27" fmla="*/ 462274 w 462274"/>
              <a:gd name="connsiteY27" fmla="*/ 52789 h 606722"/>
              <a:gd name="connsiteX28" fmla="*/ 462274 w 462274"/>
              <a:gd name="connsiteY28" fmla="*/ 157035 h 606722"/>
              <a:gd name="connsiteX29" fmla="*/ 436642 w 462274"/>
              <a:gd name="connsiteY29" fmla="*/ 157035 h 606722"/>
              <a:gd name="connsiteX30" fmla="*/ 411365 w 462274"/>
              <a:gd name="connsiteY30" fmla="*/ 588059 h 606722"/>
              <a:gd name="connsiteX31" fmla="*/ 410208 w 462274"/>
              <a:gd name="connsiteY31" fmla="*/ 606722 h 606722"/>
              <a:gd name="connsiteX32" fmla="*/ 52066 w 462274"/>
              <a:gd name="connsiteY32" fmla="*/ 606722 h 606722"/>
              <a:gd name="connsiteX33" fmla="*/ 50998 w 462274"/>
              <a:gd name="connsiteY33" fmla="*/ 588059 h 606722"/>
              <a:gd name="connsiteX34" fmla="*/ 25632 w 462274"/>
              <a:gd name="connsiteY34" fmla="*/ 157035 h 606722"/>
              <a:gd name="connsiteX35" fmla="*/ 0 w 462274"/>
              <a:gd name="connsiteY35" fmla="*/ 157035 h 606722"/>
              <a:gd name="connsiteX36" fmla="*/ 0 w 462274"/>
              <a:gd name="connsiteY36" fmla="*/ 52789 h 606722"/>
              <a:gd name="connsiteX37" fmla="*/ 159580 w 462274"/>
              <a:gd name="connsiteY37" fmla="*/ 52789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462274" h="606722">
                <a:moveTo>
                  <a:pt x="211414" y="198995"/>
                </a:moveTo>
                <a:lnTo>
                  <a:pt x="251001" y="198995"/>
                </a:lnTo>
                <a:lnTo>
                  <a:pt x="251001" y="530864"/>
                </a:lnTo>
                <a:lnTo>
                  <a:pt x="211414" y="530864"/>
                </a:lnTo>
                <a:close/>
                <a:moveTo>
                  <a:pt x="313873" y="198571"/>
                </a:moveTo>
                <a:lnTo>
                  <a:pt x="353392" y="200615"/>
                </a:lnTo>
                <a:lnTo>
                  <a:pt x="336125" y="531781"/>
                </a:lnTo>
                <a:lnTo>
                  <a:pt x="296516" y="529738"/>
                </a:lnTo>
                <a:close/>
                <a:moveTo>
                  <a:pt x="148561" y="198430"/>
                </a:moveTo>
                <a:lnTo>
                  <a:pt x="165829" y="529737"/>
                </a:lnTo>
                <a:lnTo>
                  <a:pt x="126309" y="531781"/>
                </a:lnTo>
                <a:lnTo>
                  <a:pt x="108953" y="200563"/>
                </a:lnTo>
                <a:close/>
                <a:moveTo>
                  <a:pt x="65327" y="157035"/>
                </a:moveTo>
                <a:cubicBezTo>
                  <a:pt x="69599" y="237019"/>
                  <a:pt x="85085" y="495367"/>
                  <a:pt x="89446" y="567086"/>
                </a:cubicBezTo>
                <a:lnTo>
                  <a:pt x="372917" y="567086"/>
                </a:lnTo>
                <a:cubicBezTo>
                  <a:pt x="377278" y="495367"/>
                  <a:pt x="392764" y="237019"/>
                  <a:pt x="396947" y="157035"/>
                </a:cubicBezTo>
                <a:close/>
                <a:moveTo>
                  <a:pt x="39605" y="92337"/>
                </a:moveTo>
                <a:lnTo>
                  <a:pt x="39605" y="117398"/>
                </a:lnTo>
                <a:lnTo>
                  <a:pt x="422669" y="117398"/>
                </a:lnTo>
                <a:lnTo>
                  <a:pt x="422669" y="92337"/>
                </a:lnTo>
                <a:close/>
                <a:moveTo>
                  <a:pt x="199185" y="39547"/>
                </a:moveTo>
                <a:lnTo>
                  <a:pt x="199185" y="52789"/>
                </a:lnTo>
                <a:lnTo>
                  <a:pt x="263088" y="52789"/>
                </a:lnTo>
                <a:lnTo>
                  <a:pt x="263088" y="39547"/>
                </a:lnTo>
                <a:close/>
                <a:moveTo>
                  <a:pt x="159580" y="0"/>
                </a:moveTo>
                <a:lnTo>
                  <a:pt x="302783" y="0"/>
                </a:lnTo>
                <a:lnTo>
                  <a:pt x="302783" y="52789"/>
                </a:lnTo>
                <a:lnTo>
                  <a:pt x="462274" y="52789"/>
                </a:lnTo>
                <a:lnTo>
                  <a:pt x="462274" y="157035"/>
                </a:lnTo>
                <a:lnTo>
                  <a:pt x="436642" y="157035"/>
                </a:lnTo>
                <a:cubicBezTo>
                  <a:pt x="431925" y="246351"/>
                  <a:pt x="412255" y="572862"/>
                  <a:pt x="411365" y="588059"/>
                </a:cubicBezTo>
                <a:lnTo>
                  <a:pt x="410208" y="606722"/>
                </a:lnTo>
                <a:lnTo>
                  <a:pt x="52066" y="606722"/>
                </a:lnTo>
                <a:lnTo>
                  <a:pt x="50998" y="588059"/>
                </a:lnTo>
                <a:cubicBezTo>
                  <a:pt x="50019" y="572862"/>
                  <a:pt x="30349" y="246351"/>
                  <a:pt x="25632" y="157035"/>
                </a:cubicBezTo>
                <a:lnTo>
                  <a:pt x="0" y="157035"/>
                </a:lnTo>
                <a:lnTo>
                  <a:pt x="0" y="52789"/>
                </a:lnTo>
                <a:lnTo>
                  <a:pt x="159580" y="5278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Autofit/>
          </a:bodyPr>
          <a:lstStyle/>
          <a:p>
            <a:pPr fontAlgn="ctr">
              <a:lnSpc>
                <a:spcPct val="90000"/>
              </a:lnSpc>
            </a:pPr>
            <a:endParaRPr lang="zh-CN" altLang="en-US" sz="1400">
              <a:latin typeface="Huawei Sans" panose="020C0503030203020204" pitchFamily="34" charset="0"/>
            </a:endParaRPr>
          </a:p>
        </p:txBody>
      </p:sp>
      <p:sp>
        <p:nvSpPr>
          <p:cNvPr id="63" name="TextBox 44"/>
          <p:cNvSpPr txBox="1"/>
          <p:nvPr/>
        </p:nvSpPr>
        <p:spPr>
          <a:xfrm>
            <a:off x="653896" y="2573217"/>
            <a:ext cx="836105" cy="30523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algn="ctr">
              <a:defRPr sz="1400" kern="0">
                <a:solidFill>
                  <a:srgbClr val="1D1D1A"/>
                </a:solidFill>
                <a:latin typeface="Arial" panose="020C0503030203020204" pitchFamily="34" charset="0"/>
                <a:ea typeface="方正兰亭黑简体" panose="02000000000000000000" pitchFamily="2" charset="-122"/>
              </a:defRPr>
            </a:lvl1pPr>
          </a:lstStyle>
          <a:p>
            <a:pPr fontAlgn="ctr">
              <a:lnSpc>
                <a:spcPct val="90000"/>
              </a:lnSpc>
            </a:pPr>
            <a:r>
              <a:rPr lang="ru-RU" sz="1100">
                <a:latin typeface="Huawei Sans" panose="020C0503030203020204" pitchFamily="34" charset="0"/>
              </a:rPr>
              <a:t>Пакет данных</a:t>
            </a:r>
          </a:p>
        </p:txBody>
      </p:sp>
      <p:sp>
        <p:nvSpPr>
          <p:cNvPr id="64" name="五边形 23"/>
          <p:cNvSpPr/>
          <p:nvPr/>
        </p:nvSpPr>
        <p:spPr bwMode="auto">
          <a:xfrm>
            <a:off x="6463299" y="70912"/>
            <a:ext cx="1297069" cy="182150"/>
          </a:xfrm>
          <a:prstGeom prst="homePlat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99" name="燕尾形 24"/>
          <p:cNvSpPr/>
          <p:nvPr/>
        </p:nvSpPr>
        <p:spPr bwMode="auto">
          <a:xfrm>
            <a:off x="7760368" y="70911"/>
            <a:ext cx="1783101" cy="182151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100" name="燕尾形 34"/>
          <p:cNvSpPr/>
          <p:nvPr/>
        </p:nvSpPr>
        <p:spPr bwMode="auto">
          <a:xfrm>
            <a:off x="9516273" y="58528"/>
            <a:ext cx="2648530" cy="194534"/>
          </a:xfrm>
          <a:prstGeom prst="chevron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Правила сопоставления ACL</a:t>
            </a:r>
          </a:p>
        </p:txBody>
      </p:sp>
    </p:spTree>
    <p:extLst>
      <p:ext uri="{BB962C8B-B14F-4D97-AF65-F5344CB8AC3E}">
        <p14:creationId xmlns:p14="http://schemas.microsoft.com/office/powerpoint/2010/main" val="144131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</a:rPr>
              <a:t>Обзор ACL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</a:rPr>
              <a:t>Основные понятия и механизм работы ACL</a:t>
            </a:r>
          </a:p>
          <a:p>
            <a:r>
              <a:rPr lang="ru-RU" b="1" dirty="0" smtClean="0">
                <a:latin typeface="Huawei Sans" panose="020C0503030203020204" pitchFamily="34" charset="0"/>
              </a:rPr>
              <a:t>Синтаксис и примеры использования ACL</a:t>
            </a:r>
            <a:endParaRPr lang="ru-RU" b="1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20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10154288" cy="640800"/>
          </a:xfrm>
        </p:spPr>
        <p:txBody>
          <a:bodyPr wrap="square">
            <a:noAutofit/>
          </a:bodyPr>
          <a:lstStyle/>
          <a:p>
            <a:r>
              <a:rPr lang="ru-RU" dirty="0" smtClean="0"/>
              <a:t>Настройка </a:t>
            </a:r>
            <a:r>
              <a:rPr lang="ru-RU" dirty="0" smtClean="0">
                <a:latin typeface="Huawei Sans" panose="020C0503030203020204" pitchFamily="34" charset="0"/>
              </a:rPr>
              <a:t>базовых </a:t>
            </a:r>
            <a:r>
              <a:rPr lang="ru-RU" dirty="0">
                <a:latin typeface="Huawei Sans" panose="020C0503030203020204" pitchFamily="34" charset="0"/>
              </a:rPr>
              <a:t>ACL</a:t>
            </a:r>
          </a:p>
        </p:txBody>
      </p:sp>
      <p:sp>
        <p:nvSpPr>
          <p:cNvPr id="3" name="矩形 2"/>
          <p:cNvSpPr/>
          <p:nvPr/>
        </p:nvSpPr>
        <p:spPr>
          <a:xfrm>
            <a:off x="1008063" y="1797459"/>
            <a:ext cx="1063255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[Huawei] </a:t>
            </a:r>
            <a:r>
              <a:rPr lang="ru-RU" sz="1600" b="1">
                <a:latin typeface="Huawei Sans" panose="020C0503030203020204" pitchFamily="34" charset="0"/>
              </a:rPr>
              <a:t>acl </a:t>
            </a:r>
            <a:r>
              <a:rPr lang="ru-RU" sz="1600">
                <a:latin typeface="Huawei Sans" panose="020C0503030203020204" pitchFamily="34" charset="0"/>
              </a:rPr>
              <a:t>[</a:t>
            </a:r>
            <a:r>
              <a:rPr lang="ru-RU" sz="1600" b="1">
                <a:latin typeface="Huawei Sans" panose="020C0503030203020204" pitchFamily="34" charset="0"/>
              </a:rPr>
              <a:t> number </a:t>
            </a:r>
            <a:r>
              <a:rPr lang="ru-RU" sz="1600">
                <a:latin typeface="Huawei Sans" panose="020C0503030203020204" pitchFamily="34" charset="0"/>
              </a:rPr>
              <a:t>] </a:t>
            </a:r>
            <a:r>
              <a:rPr lang="ru-RU" sz="1600" i="1">
                <a:latin typeface="Huawei Sans" panose="020C0503030203020204" pitchFamily="34" charset="0"/>
              </a:rPr>
              <a:t>acl-number</a:t>
            </a:r>
            <a:r>
              <a:rPr lang="ru-RU" sz="1600">
                <a:latin typeface="Huawei Sans" panose="020C0503030203020204" pitchFamily="34" charset="0"/>
              </a:rPr>
              <a:t> [</a:t>
            </a:r>
            <a:r>
              <a:rPr lang="ru-RU" sz="1600" b="1">
                <a:latin typeface="Huawei Sans" panose="020C0503030203020204" pitchFamily="34" charset="0"/>
              </a:rPr>
              <a:t> match-order config</a:t>
            </a:r>
            <a:r>
              <a:rPr lang="ru-RU" sz="1600">
                <a:latin typeface="Huawei Sans" panose="020C0503030203020204" pitchFamily="34" charset="0"/>
              </a:rPr>
              <a:t> ]</a:t>
            </a:r>
          </a:p>
        </p:txBody>
      </p:sp>
      <p:sp>
        <p:nvSpPr>
          <p:cNvPr id="4" name="矩形 3"/>
          <p:cNvSpPr/>
          <p:nvPr/>
        </p:nvSpPr>
        <p:spPr>
          <a:xfrm>
            <a:off x="551384" y="1365312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/>
            </a:pPr>
            <a:r>
              <a:rPr lang="ru-RU" sz="1600">
                <a:latin typeface="Huawei Sans" panose="020C0503030203020204" pitchFamily="34" charset="0"/>
              </a:rPr>
              <a:t>Создание базового ACL.</a:t>
            </a:r>
          </a:p>
        </p:txBody>
      </p:sp>
      <p:sp>
        <p:nvSpPr>
          <p:cNvPr id="5" name="矩形 4"/>
          <p:cNvSpPr/>
          <p:nvPr/>
        </p:nvSpPr>
        <p:spPr>
          <a:xfrm>
            <a:off x="1031917" y="2229606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Создайте нумерованный базовый ACL и войдите в </a:t>
            </a:r>
            <a:r>
              <a:rPr lang="ru-RU" sz="1600" dirty="0" smtClean="0">
                <a:latin typeface="Huawei Sans" panose="020C0503030203020204" pitchFamily="34" charset="0"/>
              </a:rPr>
              <a:t>режим настройки.</a:t>
            </a:r>
            <a:endParaRPr lang="ru-RU" sz="1600" dirty="0">
              <a:latin typeface="Huawei Sans" panose="020C05030302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063" y="2790528"/>
            <a:ext cx="1063255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[Huawei] </a:t>
            </a:r>
            <a:r>
              <a:rPr lang="ru-RU" sz="1600" b="1">
                <a:latin typeface="Huawei Sans" panose="020C0503030203020204" pitchFamily="34" charset="0"/>
              </a:rPr>
              <a:t>acl name </a:t>
            </a:r>
            <a:r>
              <a:rPr lang="ru-RU" sz="1600" i="1">
                <a:latin typeface="Huawei Sans" panose="020C0503030203020204" pitchFamily="34" charset="0"/>
              </a:rPr>
              <a:t>acl-name</a:t>
            </a:r>
            <a:r>
              <a:rPr lang="ru-RU" sz="1600">
                <a:latin typeface="Huawei Sans" panose="020C0503030203020204" pitchFamily="34" charset="0"/>
              </a:rPr>
              <a:t> {</a:t>
            </a:r>
            <a:r>
              <a:rPr lang="ru-RU" sz="1600" b="1">
                <a:latin typeface="Huawei Sans" panose="020C0503030203020204" pitchFamily="34" charset="0"/>
              </a:rPr>
              <a:t> basic </a:t>
            </a:r>
            <a:r>
              <a:rPr lang="ru-RU" sz="1600">
                <a:latin typeface="Huawei Sans" panose="020C0503030203020204" pitchFamily="34" charset="0"/>
              </a:rPr>
              <a:t>|</a:t>
            </a:r>
            <a:r>
              <a:rPr lang="ru-RU" sz="1600" b="1">
                <a:latin typeface="Huawei Sans" panose="020C0503030203020204" pitchFamily="34" charset="0"/>
              </a:rPr>
              <a:t> </a:t>
            </a:r>
            <a:r>
              <a:rPr lang="ru-RU" sz="1600" i="1">
                <a:latin typeface="Huawei Sans" panose="020C0503030203020204" pitchFamily="34" charset="0"/>
              </a:rPr>
              <a:t>acl-number</a:t>
            </a:r>
            <a:r>
              <a:rPr lang="ru-RU" sz="1600" b="1">
                <a:latin typeface="Huawei Sans" panose="020C0503030203020204" pitchFamily="34" charset="0"/>
              </a:rPr>
              <a:t> </a:t>
            </a:r>
            <a:r>
              <a:rPr lang="ru-RU" sz="1600">
                <a:latin typeface="Huawei Sans" panose="020C0503030203020204" pitchFamily="34" charset="0"/>
              </a:rPr>
              <a:t>} [</a:t>
            </a:r>
            <a:r>
              <a:rPr lang="ru-RU" sz="1600" b="1">
                <a:latin typeface="Huawei Sans" panose="020C0503030203020204" pitchFamily="34" charset="0"/>
              </a:rPr>
              <a:t> match-order config</a:t>
            </a:r>
            <a:r>
              <a:rPr lang="ru-RU" sz="1600">
                <a:latin typeface="Huawei Sans" panose="020C0503030203020204" pitchFamily="34" charset="0"/>
              </a:rPr>
              <a:t> ]</a:t>
            </a:r>
          </a:p>
        </p:txBody>
      </p:sp>
      <p:sp>
        <p:nvSpPr>
          <p:cNvPr id="10" name="矩形 9"/>
          <p:cNvSpPr/>
          <p:nvPr/>
        </p:nvSpPr>
        <p:spPr>
          <a:xfrm>
            <a:off x="1031917" y="3222675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Создайте именованный базовый ACL и войдите в </a:t>
            </a:r>
            <a:r>
              <a:rPr lang="ru-RU" sz="1600" dirty="0" smtClean="0">
                <a:latin typeface="Huawei Sans" panose="020C0503030203020204" pitchFamily="34" charset="0"/>
              </a:rPr>
              <a:t>режим настройки.</a:t>
            </a:r>
            <a:endParaRPr lang="ru-RU" sz="1600" dirty="0">
              <a:latin typeface="Huawei Sans" panose="020C0503030203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8063" y="4185158"/>
            <a:ext cx="10632553" cy="584775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 dirty="0">
                <a:latin typeface="Huawei Sans" panose="020C0503030203020204" pitchFamily="34" charset="0"/>
              </a:rPr>
              <a:t>[Huawei-acl-basic-2000] </a:t>
            </a:r>
            <a:r>
              <a:rPr lang="ru-RU" sz="1600" b="1" dirty="0" err="1">
                <a:latin typeface="Huawei Sans" panose="020C0503030203020204" pitchFamily="34" charset="0"/>
              </a:rPr>
              <a:t>rule</a:t>
            </a:r>
            <a:r>
              <a:rPr lang="ru-RU" sz="1600" dirty="0">
                <a:latin typeface="Huawei Sans" panose="020C0503030203020204" pitchFamily="34" charset="0"/>
              </a:rPr>
              <a:t> [ </a:t>
            </a:r>
            <a:r>
              <a:rPr lang="ru-RU" sz="1600" i="1" dirty="0" err="1">
                <a:latin typeface="Huawei Sans" panose="020C0503030203020204" pitchFamily="34" charset="0"/>
              </a:rPr>
              <a:t>rule-id</a:t>
            </a:r>
            <a:r>
              <a:rPr lang="ru-RU" sz="1600" dirty="0">
                <a:latin typeface="Huawei Sans" panose="020C0503030203020204" pitchFamily="34" charset="0"/>
              </a:rPr>
              <a:t> ] { </a:t>
            </a:r>
            <a:r>
              <a:rPr lang="ru-RU" sz="1600" b="1" dirty="0" err="1">
                <a:latin typeface="Huawei Sans" panose="020C0503030203020204" pitchFamily="34" charset="0"/>
              </a:rPr>
              <a:t>deny</a:t>
            </a:r>
            <a:r>
              <a:rPr lang="ru-RU" sz="1600" dirty="0">
                <a:latin typeface="Huawei Sans" panose="020C0503030203020204" pitchFamily="34" charset="0"/>
              </a:rPr>
              <a:t> | </a:t>
            </a:r>
            <a:r>
              <a:rPr lang="ru-RU" sz="1600" b="1" dirty="0" err="1">
                <a:latin typeface="Huawei Sans" panose="020C0503030203020204" pitchFamily="34" charset="0"/>
              </a:rPr>
              <a:t>permit</a:t>
            </a:r>
            <a:r>
              <a:rPr lang="ru-RU" sz="1600" dirty="0">
                <a:latin typeface="Huawei Sans" panose="020C0503030203020204" pitchFamily="34" charset="0"/>
              </a:rPr>
              <a:t> } [ </a:t>
            </a:r>
            <a:r>
              <a:rPr lang="ru-RU" sz="1600" b="1" dirty="0" err="1">
                <a:latin typeface="Huawei Sans" panose="020C0503030203020204" pitchFamily="34" charset="0"/>
              </a:rPr>
              <a:t>source</a:t>
            </a:r>
            <a:r>
              <a:rPr lang="ru-RU" sz="1600" dirty="0">
                <a:latin typeface="Huawei Sans" panose="020C0503030203020204" pitchFamily="34" charset="0"/>
              </a:rPr>
              <a:t> { </a:t>
            </a:r>
            <a:r>
              <a:rPr lang="ru-RU" sz="1600" i="1" dirty="0" err="1">
                <a:latin typeface="Huawei Sans" panose="020C0503030203020204" pitchFamily="34" charset="0"/>
              </a:rPr>
              <a:t>source-address</a:t>
            </a:r>
            <a:r>
              <a:rPr lang="ru-RU" sz="1600" i="1" dirty="0">
                <a:latin typeface="Huawei Sans" panose="020C0503030203020204" pitchFamily="34" charset="0"/>
              </a:rPr>
              <a:t> </a:t>
            </a:r>
            <a:r>
              <a:rPr lang="ru-RU" sz="1600" i="1" dirty="0" err="1">
                <a:latin typeface="Huawei Sans" panose="020C0503030203020204" pitchFamily="34" charset="0"/>
              </a:rPr>
              <a:t>source-wildcard</a:t>
            </a:r>
            <a:r>
              <a:rPr lang="ru-RU" sz="1600" dirty="0">
                <a:latin typeface="Huawei Sans" panose="020C0503030203020204" pitchFamily="34" charset="0"/>
              </a:rPr>
              <a:t> | </a:t>
            </a:r>
            <a:r>
              <a:rPr lang="ru-RU" sz="1600" b="1" dirty="0" err="1">
                <a:latin typeface="Huawei Sans" panose="020C0503030203020204" pitchFamily="34" charset="0"/>
              </a:rPr>
              <a:t>any</a:t>
            </a:r>
            <a:r>
              <a:rPr lang="ru-RU" sz="1600" dirty="0">
                <a:latin typeface="Huawei Sans" panose="020C0503030203020204" pitchFamily="34" charset="0"/>
              </a:rPr>
              <a:t> } | </a:t>
            </a:r>
            <a:r>
              <a:rPr lang="ru-RU" sz="1600" b="1" dirty="0" err="1">
                <a:latin typeface="Huawei Sans" panose="020C0503030203020204" pitchFamily="34" charset="0"/>
              </a:rPr>
              <a:t>time-range</a:t>
            </a:r>
            <a:r>
              <a:rPr lang="ru-RU" sz="1600" dirty="0">
                <a:latin typeface="Huawei Sans" panose="020C0503030203020204" pitchFamily="34" charset="0"/>
              </a:rPr>
              <a:t> </a:t>
            </a:r>
            <a:r>
              <a:rPr lang="ru-RU" sz="1600" i="1" dirty="0" err="1">
                <a:latin typeface="Huawei Sans" panose="020C0503030203020204" pitchFamily="34" charset="0"/>
              </a:rPr>
              <a:t>time-name</a:t>
            </a:r>
            <a:r>
              <a:rPr lang="ru-RU" sz="1600" dirty="0">
                <a:latin typeface="Huawei Sans" panose="020C0503030203020204" pitchFamily="34" charset="0"/>
              </a:rPr>
              <a:t> ] </a:t>
            </a:r>
          </a:p>
        </p:txBody>
      </p:sp>
      <p:sp>
        <p:nvSpPr>
          <p:cNvPr id="11" name="矩形 10"/>
          <p:cNvSpPr/>
          <p:nvPr/>
        </p:nvSpPr>
        <p:spPr>
          <a:xfrm>
            <a:off x="551384" y="3753011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2"/>
            </a:pPr>
            <a:r>
              <a:rPr lang="ru-RU" sz="1600">
                <a:latin typeface="Huawei Sans" panose="020C0503030203020204" pitchFamily="34" charset="0"/>
              </a:rPr>
              <a:t>Настройка правила базового ACL.</a:t>
            </a:r>
          </a:p>
        </p:txBody>
      </p:sp>
      <p:sp>
        <p:nvSpPr>
          <p:cNvPr id="12" name="矩形 11"/>
          <p:cNvSpPr/>
          <p:nvPr/>
        </p:nvSpPr>
        <p:spPr>
          <a:xfrm>
            <a:off x="1031917" y="4858605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 smtClean="0">
                <a:latin typeface="Huawei Sans" panose="020C0503030203020204" pitchFamily="34" charset="0"/>
              </a:rPr>
              <a:t>Формат правила базового ACL</a:t>
            </a:r>
            <a:endParaRPr lang="ru-RU" sz="1600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344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Пример: использование базового ACL для фильтрации </a:t>
            </a:r>
            <a:r>
              <a:rPr lang="ru-RU" dirty="0" smtClean="0">
                <a:latin typeface="Huawei Sans" panose="020C0503030203020204" pitchFamily="34" charset="0"/>
              </a:rPr>
              <a:t>трафика</a:t>
            </a:r>
            <a:endParaRPr lang="ru-RU" dirty="0">
              <a:latin typeface="Huawei Sans" panose="020C0503030203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0226" y="3761791"/>
            <a:ext cx="5133796" cy="26314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185738" indent="-185738" fontAlgn="ctr">
              <a:lnSpc>
                <a:spcPts val="24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Huawei Sans" panose="020C0503030203020204" pitchFamily="34" charset="0"/>
              </a:rPr>
              <a:t>Требования:</a:t>
            </a:r>
          </a:p>
          <a:p>
            <a:pPr marL="187200" lvl="1" fontAlgn="ctr">
              <a:lnSpc>
                <a:spcPts val="2400"/>
              </a:lnSpc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Чтобы предотвратить доступ хоста пользователя в сегменте 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192.168.1.0/24 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к сети, в которой находится сервер, настройте базовый ACL на маршрутизаторе</a:t>
            </a:r>
            <a:r>
              <a:rPr lang="ru-RU" sz="1400" dirty="0">
                <a:latin typeface="Huawei Sans" panose="020C0503030203020204" pitchFamily="34" charset="0"/>
              </a:rPr>
              <a:t>. </a:t>
            </a:r>
            <a:r>
              <a:rPr lang="ru-RU" sz="1400" dirty="0" smtClean="0">
                <a:latin typeface="Huawei Sans" panose="020C0503030203020204" pitchFamily="34" charset="0"/>
              </a:rPr>
              <a:t>ACL должен запретить пакеты, </a:t>
            </a:r>
            <a:r>
              <a:rPr lang="ru-RU" sz="1400" dirty="0">
                <a:latin typeface="Huawei Sans" panose="020C0503030203020204" pitchFamily="34" charset="0"/>
              </a:rPr>
              <a:t>IP-адреса источника которых находятся в сегменте сети 192.168.1.0/24, и разрешит другие </a:t>
            </a:r>
            <a:r>
              <a:rPr lang="ru-RU" sz="1400" dirty="0" smtClean="0">
                <a:latin typeface="Huawei Sans" panose="020C0503030203020204" pitchFamily="34" charset="0"/>
              </a:rPr>
              <a:t>пакеты.</a:t>
            </a:r>
            <a:endParaRPr lang="ru-RU" sz="1400" dirty="0">
              <a:latin typeface="Huawei Sans" panose="020C0503030203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 bwMode="auto">
          <a:xfrm>
            <a:off x="6096000" y="1241970"/>
            <a:ext cx="5649912" cy="396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1. Настройте IP-адреса и маршруты на маршрутизаторе.</a:t>
            </a:r>
          </a:p>
        </p:txBody>
      </p:sp>
      <p:sp>
        <p:nvSpPr>
          <p:cNvPr id="49" name="Rectangle 3"/>
          <p:cNvSpPr/>
          <p:nvPr/>
        </p:nvSpPr>
        <p:spPr>
          <a:xfrm>
            <a:off x="6132004" y="2928345"/>
            <a:ext cx="5433224" cy="1015663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</a:t>
            </a:r>
            <a:r>
              <a:rPr lang="ru-RU" sz="1200" dirty="0" err="1">
                <a:latin typeface="Huawei Sans" panose="020C0503030203020204" pitchFamily="34" charset="0"/>
              </a:rPr>
              <a:t>Router</a:t>
            </a:r>
            <a:r>
              <a:rPr lang="ru-RU" sz="1200" dirty="0">
                <a:latin typeface="Huawei Sans" panose="020C0503030203020204" pitchFamily="34" charset="0"/>
              </a:rPr>
              <a:t>] </a:t>
            </a:r>
            <a:r>
              <a:rPr lang="ru-RU" sz="1200" b="1" dirty="0" err="1">
                <a:latin typeface="Huawei Sans" panose="020C0503030203020204" pitchFamily="34" charset="0"/>
              </a:rPr>
              <a:t>acl</a:t>
            </a:r>
            <a:r>
              <a:rPr lang="ru-RU" sz="1200" dirty="0">
                <a:latin typeface="Huawei Sans" panose="020C0503030203020204" pitchFamily="34" charset="0"/>
              </a:rPr>
              <a:t> 2000</a:t>
            </a:r>
          </a:p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[Router-acl-basic-2000] </a:t>
            </a:r>
            <a:r>
              <a:rPr lang="ru-RU" sz="1200" b="1" dirty="0" err="1">
                <a:latin typeface="Huawei Sans" panose="020C0503030203020204" pitchFamily="34" charset="0"/>
              </a:rPr>
              <a:t>rule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deny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source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dirty="0">
                <a:latin typeface="Huawei Sans" panose="020C0503030203020204" pitchFamily="34" charset="0"/>
              </a:rPr>
              <a:t>192.168.1.0  0.0.0.255</a:t>
            </a:r>
          </a:p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[Router-acl-basic-2000] </a:t>
            </a:r>
            <a:r>
              <a:rPr lang="ru-RU" sz="1200" b="1" dirty="0" err="1">
                <a:latin typeface="Huawei Sans" panose="020C0503030203020204" pitchFamily="34" charset="0"/>
              </a:rPr>
              <a:t>rule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permit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source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any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6095999" y="1844361"/>
            <a:ext cx="5649913" cy="101198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2</a:t>
            </a:r>
            <a:r>
              <a:rPr lang="ru-RU" sz="1400" dirty="0">
                <a:latin typeface="Huawei Sans" panose="020C0503030203020204" pitchFamily="34" charset="0"/>
              </a:rPr>
              <a:t>. </a:t>
            </a:r>
            <a:r>
              <a:rPr lang="ru-RU" sz="1400" dirty="0" smtClean="0">
                <a:latin typeface="Huawei Sans" panose="020C0503030203020204" pitchFamily="34" charset="0"/>
              </a:rPr>
              <a:t>Настройте базовый </a:t>
            </a:r>
            <a:r>
              <a:rPr lang="ru-RU" sz="1400" dirty="0">
                <a:latin typeface="Huawei Sans" panose="020C0503030203020204" pitchFamily="34" charset="0"/>
              </a:rPr>
              <a:t>ACL на маршрутизаторе, </a:t>
            </a:r>
            <a:r>
              <a:rPr lang="ru-RU" sz="1400" dirty="0" smtClean="0">
                <a:latin typeface="Huawei Sans" panose="020C0503030203020204" pitchFamily="34" charset="0"/>
              </a:rPr>
              <a:t>таким образом, что запретить доступ </a:t>
            </a:r>
            <a:r>
              <a:rPr lang="ru-RU" sz="1400" dirty="0" smtClean="0">
                <a:solidFill>
                  <a:srgbClr val="000000"/>
                </a:solidFill>
                <a:latin typeface="Huawei Sans" panose="020C0503030203020204" pitchFamily="34" charset="0"/>
              </a:rPr>
              <a:t>из сетевого </a:t>
            </a: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сегмента 192.168.1.0/24 к сети, в которой находится сервер.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48916" y="1509490"/>
            <a:ext cx="5669203" cy="2244065"/>
            <a:chOff x="282173" y="1485954"/>
            <a:chExt cx="5669203" cy="2244065"/>
          </a:xfrm>
        </p:grpSpPr>
        <p:sp>
          <p:nvSpPr>
            <p:cNvPr id="54" name="文本框 53"/>
            <p:cNvSpPr txBox="1"/>
            <p:nvPr/>
          </p:nvSpPr>
          <p:spPr bwMode="auto">
            <a:xfrm>
              <a:off x="4962689" y="2291441"/>
              <a:ext cx="201977" cy="316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80" tIns="49986" rIns="99980" bIns="49986" rtlCol="0">
              <a:noAutofit/>
            </a:bodyPr>
            <a:lstStyle/>
            <a:p>
              <a:pPr algn="ctr" defTabSz="1001649" eaLnBrk="0" fontAlgn="ctr" hangingPunct="0"/>
              <a:endParaRPr sz="1400" b="1" dirty="0">
                <a:latin typeface="Huawei Sans" panose="020C0503030203020204" pitchFamily="34" charset="0"/>
              </a:endParaRPr>
            </a:p>
          </p:txBody>
        </p:sp>
        <p:cxnSp>
          <p:nvCxnSpPr>
            <p:cNvPr id="55" name="直接连接符 54"/>
            <p:cNvCxnSpPr>
              <a:stCxn id="61" idx="3"/>
              <a:endCxn id="66" idx="0"/>
            </p:cNvCxnSpPr>
            <p:nvPr/>
          </p:nvCxnSpPr>
          <p:spPr bwMode="auto">
            <a:xfrm>
              <a:off x="1276529" y="1692954"/>
              <a:ext cx="729469" cy="51243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56" name="矩形 55"/>
            <p:cNvSpPr/>
            <p:nvPr/>
          </p:nvSpPr>
          <p:spPr>
            <a:xfrm>
              <a:off x="2638383" y="1930283"/>
              <a:ext cx="1699557" cy="22134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Маршрутизатор</a:t>
              </a:r>
            </a:p>
          </p:txBody>
        </p:sp>
        <p:cxnSp>
          <p:nvCxnSpPr>
            <p:cNvPr id="57" name="直接连接符 56"/>
            <p:cNvCxnSpPr>
              <a:stCxn id="62" idx="3"/>
              <a:endCxn id="66" idx="2"/>
            </p:cNvCxnSpPr>
            <p:nvPr/>
          </p:nvCxnSpPr>
          <p:spPr bwMode="auto">
            <a:xfrm flipV="1">
              <a:off x="1276529" y="2745390"/>
              <a:ext cx="729469" cy="50340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504" y="2205390"/>
              <a:ext cx="658537" cy="540000"/>
            </a:xfrm>
            <a:prstGeom prst="rect">
              <a:avLst/>
            </a:prstGeom>
          </p:spPr>
        </p:pic>
        <p:sp>
          <p:nvSpPr>
            <p:cNvPr id="59" name="矩形 58"/>
            <p:cNvSpPr/>
            <p:nvPr/>
          </p:nvSpPr>
          <p:spPr>
            <a:xfrm>
              <a:off x="2258789" y="2200853"/>
              <a:ext cx="914747" cy="2769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GE 0/0/1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82173" y="1920513"/>
              <a:ext cx="1307296" cy="29311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192.168.1.0/24</a:t>
              </a:r>
            </a:p>
          </p:txBody>
        </p:sp>
        <p:pic>
          <p:nvPicPr>
            <p:cNvPr id="61" name="图片 60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7466" y="1485954"/>
              <a:ext cx="539063" cy="414000"/>
            </a:xfrm>
            <a:prstGeom prst="rect">
              <a:avLst/>
            </a:prstGeom>
          </p:spPr>
        </p:pic>
        <p:pic>
          <p:nvPicPr>
            <p:cNvPr id="62" name="图片 61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7466" y="3041796"/>
              <a:ext cx="539063" cy="414000"/>
            </a:xfrm>
            <a:prstGeom prst="rect">
              <a:avLst/>
            </a:prstGeom>
          </p:spPr>
        </p:pic>
        <p:sp>
          <p:nvSpPr>
            <p:cNvPr id="63" name="矩形 62"/>
            <p:cNvSpPr/>
            <p:nvPr/>
          </p:nvSpPr>
          <p:spPr>
            <a:xfrm>
              <a:off x="282173" y="3453020"/>
              <a:ext cx="1307296" cy="2769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192.168.2.0/24</a:t>
              </a:r>
            </a:p>
          </p:txBody>
        </p:sp>
        <p:cxnSp>
          <p:nvCxnSpPr>
            <p:cNvPr id="65" name="直接连接符 64"/>
            <p:cNvCxnSpPr>
              <a:stCxn id="66" idx="3"/>
              <a:endCxn id="58" idx="1"/>
            </p:cNvCxnSpPr>
            <p:nvPr/>
          </p:nvCxnSpPr>
          <p:spPr bwMode="auto">
            <a:xfrm>
              <a:off x="2335266" y="2475390"/>
              <a:ext cx="77323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6729" y="2205390"/>
              <a:ext cx="658537" cy="540000"/>
            </a:xfrm>
            <a:prstGeom prst="rect">
              <a:avLst/>
            </a:prstGeom>
          </p:spPr>
        </p:pic>
        <p:cxnSp>
          <p:nvCxnSpPr>
            <p:cNvPr id="67" name="直接连接符 66"/>
            <p:cNvCxnSpPr>
              <a:stCxn id="58" idx="3"/>
            </p:cNvCxnSpPr>
            <p:nvPr/>
          </p:nvCxnSpPr>
          <p:spPr bwMode="auto">
            <a:xfrm>
              <a:off x="3767041" y="2475390"/>
              <a:ext cx="72000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8" name="Freeform 159"/>
            <p:cNvSpPr>
              <a:spLocks noChangeAspect="1"/>
            </p:cNvSpPr>
            <p:nvPr/>
          </p:nvSpPr>
          <p:spPr>
            <a:xfrm flipH="1">
              <a:off x="4419802" y="1930283"/>
              <a:ext cx="1473721" cy="836076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>
                <a:latin typeface="Huawei Sans" panose="020C0503030203020204" pitchFamily="34" charset="0"/>
              </a:endParaRPr>
            </a:p>
          </p:txBody>
        </p:sp>
        <p:pic>
          <p:nvPicPr>
            <p:cNvPr id="69" name="图片 68"/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3525" y="2032590"/>
              <a:ext cx="540000" cy="442800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4996517" y="2151630"/>
              <a:ext cx="954859" cy="316722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Сервер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4612267" y="2462768"/>
              <a:ext cx="1164198" cy="30777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400">
                  <a:latin typeface="Huawei Sans" panose="020C0503030203020204" pitchFamily="34" charset="0"/>
                </a:rPr>
                <a:t>10.1.1.1/24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3622554" y="2188319"/>
              <a:ext cx="952241" cy="2769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GE 0/0/2</a:t>
              </a:r>
            </a:p>
          </p:txBody>
        </p:sp>
      </p:grpSp>
      <p:sp>
        <p:nvSpPr>
          <p:cNvPr id="89" name="Rectangle 3"/>
          <p:cNvSpPr/>
          <p:nvPr/>
        </p:nvSpPr>
        <p:spPr>
          <a:xfrm>
            <a:off x="6132004" y="4983683"/>
            <a:ext cx="5433224" cy="1015663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</a:t>
            </a:r>
            <a:r>
              <a:rPr lang="ru-RU" sz="1200" dirty="0" err="1">
                <a:latin typeface="Huawei Sans" panose="020C0503030203020204" pitchFamily="34" charset="0"/>
              </a:rPr>
              <a:t>Router</a:t>
            </a:r>
            <a:r>
              <a:rPr lang="ru-RU" sz="1200" dirty="0">
                <a:latin typeface="Huawei Sans" panose="020C0503030203020204" pitchFamily="34" charset="0"/>
              </a:rPr>
              <a:t>] interface GigabitEthernet 0/0/1</a:t>
            </a:r>
          </a:p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[Router-GigabitEthernet0/0/1] </a:t>
            </a:r>
            <a:r>
              <a:rPr lang="ru-RU" sz="1200" b="1" dirty="0" err="1">
                <a:latin typeface="Huawei Sans" panose="020C0503030203020204" pitchFamily="34" charset="0"/>
              </a:rPr>
              <a:t>traffic-filter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inbound</a:t>
            </a:r>
            <a:r>
              <a:rPr lang="ru-RU" sz="1200" b="1" dirty="0">
                <a:latin typeface="Huawei Sans" panose="020C0503030203020204" pitchFamily="34" charset="0"/>
              </a:rPr>
              <a:t> </a:t>
            </a:r>
            <a:r>
              <a:rPr lang="ru-RU" sz="1200" b="1" dirty="0" err="1">
                <a:latin typeface="Huawei Sans" panose="020C0503030203020204" pitchFamily="34" charset="0"/>
              </a:rPr>
              <a:t>acl</a:t>
            </a:r>
            <a:r>
              <a:rPr lang="ru-RU" sz="1200" b="1" dirty="0">
                <a:latin typeface="Huawei Sans" panose="020C0503030203020204" pitchFamily="34" charset="0"/>
              </a:rPr>
              <a:t> 2000</a:t>
            </a:r>
          </a:p>
          <a:p>
            <a:pPr fontAlgn="ctr">
              <a:lnSpc>
                <a:spcPts val="2400"/>
              </a:lnSpc>
            </a:pPr>
            <a:r>
              <a:rPr lang="ru-RU" sz="1200" dirty="0">
                <a:latin typeface="Huawei Sans" panose="020C0503030203020204" pitchFamily="34" charset="0"/>
              </a:rPr>
              <a:t>[Router-GigabitEthernet0/0/1] quit</a:t>
            </a:r>
          </a:p>
        </p:txBody>
      </p:sp>
      <p:sp>
        <p:nvSpPr>
          <p:cNvPr id="90" name="文本框 89"/>
          <p:cNvSpPr txBox="1"/>
          <p:nvPr/>
        </p:nvSpPr>
        <p:spPr bwMode="auto">
          <a:xfrm>
            <a:off x="6096000" y="4234960"/>
            <a:ext cx="5469228" cy="704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3. Настройте фильтрацию трафика во входящем направлении GE 0/0/1.</a:t>
            </a:r>
          </a:p>
        </p:txBody>
      </p:sp>
    </p:spTree>
    <p:extLst>
      <p:ext uri="{BB962C8B-B14F-4D97-AF65-F5344CB8AC3E}">
        <p14:creationId xmlns:p14="http://schemas.microsoft.com/office/powerpoint/2010/main" val="95282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anchor="ctr" anchorCtr="0"/>
          <a:lstStyle/>
          <a:p>
            <a:r>
              <a:rPr lang="ru-RU" dirty="0" smtClean="0"/>
              <a:t>Настройка расширенного </a:t>
            </a:r>
            <a:r>
              <a:rPr lang="ru-RU" dirty="0"/>
              <a:t>ACL (1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矩形 2"/>
          <p:cNvSpPr/>
          <p:nvPr/>
        </p:nvSpPr>
        <p:spPr>
          <a:xfrm>
            <a:off x="1008063" y="1797459"/>
            <a:ext cx="1063255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[Huawei] </a:t>
            </a:r>
            <a:r>
              <a:rPr lang="ru-RU" sz="1600" b="1">
                <a:latin typeface="Huawei Sans" panose="020C0503030203020204" pitchFamily="34" charset="0"/>
              </a:rPr>
              <a:t>acl </a:t>
            </a:r>
            <a:r>
              <a:rPr lang="ru-RU" sz="1600">
                <a:latin typeface="Huawei Sans" panose="020C0503030203020204" pitchFamily="34" charset="0"/>
              </a:rPr>
              <a:t>[</a:t>
            </a:r>
            <a:r>
              <a:rPr lang="ru-RU" sz="1600" b="1">
                <a:latin typeface="Huawei Sans" panose="020C0503030203020204" pitchFamily="34" charset="0"/>
              </a:rPr>
              <a:t> number </a:t>
            </a:r>
            <a:r>
              <a:rPr lang="ru-RU" sz="1600">
                <a:latin typeface="Huawei Sans" panose="020C0503030203020204" pitchFamily="34" charset="0"/>
              </a:rPr>
              <a:t>] </a:t>
            </a:r>
            <a:r>
              <a:rPr lang="ru-RU" sz="1600" i="1">
                <a:latin typeface="Huawei Sans" panose="020C0503030203020204" pitchFamily="34" charset="0"/>
              </a:rPr>
              <a:t>acl-number</a:t>
            </a:r>
            <a:r>
              <a:rPr lang="ru-RU" sz="1600">
                <a:latin typeface="Huawei Sans" panose="020C0503030203020204" pitchFamily="34" charset="0"/>
              </a:rPr>
              <a:t> [</a:t>
            </a:r>
            <a:r>
              <a:rPr lang="ru-RU" sz="1600" b="1">
                <a:latin typeface="Huawei Sans" panose="020C0503030203020204" pitchFamily="34" charset="0"/>
              </a:rPr>
              <a:t> match-order config</a:t>
            </a:r>
            <a:r>
              <a:rPr lang="ru-RU" sz="1600">
                <a:latin typeface="Huawei Sans" panose="020C0503030203020204" pitchFamily="34" charset="0"/>
              </a:rPr>
              <a:t> ]</a:t>
            </a:r>
          </a:p>
        </p:txBody>
      </p:sp>
      <p:sp>
        <p:nvSpPr>
          <p:cNvPr id="4" name="矩形 3"/>
          <p:cNvSpPr/>
          <p:nvPr/>
        </p:nvSpPr>
        <p:spPr>
          <a:xfrm>
            <a:off x="551384" y="1365312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/>
            </a:pPr>
            <a:r>
              <a:rPr lang="ru-RU" sz="1600">
                <a:latin typeface="Huawei Sans" panose="020C0503030203020204" pitchFamily="34" charset="0"/>
              </a:rPr>
              <a:t>Создание расширенного ACL.</a:t>
            </a:r>
          </a:p>
        </p:txBody>
      </p:sp>
      <p:sp>
        <p:nvSpPr>
          <p:cNvPr id="5" name="矩形 4"/>
          <p:cNvSpPr/>
          <p:nvPr/>
        </p:nvSpPr>
        <p:spPr>
          <a:xfrm>
            <a:off x="1031917" y="2229606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Создайте нумерованный расширенный ACL и войдите </a:t>
            </a:r>
            <a:r>
              <a:rPr lang="ru-RU" sz="1600" dirty="0" smtClean="0">
                <a:latin typeface="Huawei Sans" panose="020C0503030203020204" pitchFamily="34" charset="0"/>
              </a:rPr>
              <a:t>в режим его конфигурации.</a:t>
            </a:r>
            <a:endParaRPr lang="ru-RU" sz="1600" dirty="0">
              <a:latin typeface="Huawei Sans" panose="020C0503030203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8063" y="2788636"/>
            <a:ext cx="10632553" cy="338554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[Huawei] </a:t>
            </a:r>
            <a:r>
              <a:rPr lang="ru-RU" sz="1600" b="1">
                <a:latin typeface="Huawei Sans" panose="020C0503030203020204" pitchFamily="34" charset="0"/>
              </a:rPr>
              <a:t>acl name </a:t>
            </a:r>
            <a:r>
              <a:rPr lang="ru-RU" sz="1600" i="1">
                <a:latin typeface="Huawei Sans" panose="020C0503030203020204" pitchFamily="34" charset="0"/>
              </a:rPr>
              <a:t>acl-name</a:t>
            </a:r>
            <a:r>
              <a:rPr lang="ru-RU" sz="1600">
                <a:latin typeface="Huawei Sans" panose="020C0503030203020204" pitchFamily="34" charset="0"/>
              </a:rPr>
              <a:t> {</a:t>
            </a:r>
            <a:r>
              <a:rPr lang="ru-RU" sz="1600" b="1">
                <a:latin typeface="Huawei Sans" panose="020C0503030203020204" pitchFamily="34" charset="0"/>
              </a:rPr>
              <a:t> advance </a:t>
            </a:r>
            <a:r>
              <a:rPr lang="ru-RU" sz="1600">
                <a:latin typeface="Huawei Sans" panose="020C0503030203020204" pitchFamily="34" charset="0"/>
              </a:rPr>
              <a:t>|</a:t>
            </a:r>
            <a:r>
              <a:rPr lang="ru-RU" sz="1600" b="1">
                <a:latin typeface="Huawei Sans" panose="020C0503030203020204" pitchFamily="34" charset="0"/>
              </a:rPr>
              <a:t> </a:t>
            </a:r>
            <a:r>
              <a:rPr lang="ru-RU" sz="1600" i="1">
                <a:latin typeface="Huawei Sans" panose="020C0503030203020204" pitchFamily="34" charset="0"/>
              </a:rPr>
              <a:t>acl-number</a:t>
            </a:r>
            <a:r>
              <a:rPr lang="ru-RU" sz="1600" b="1">
                <a:latin typeface="Huawei Sans" panose="020C0503030203020204" pitchFamily="34" charset="0"/>
              </a:rPr>
              <a:t> </a:t>
            </a:r>
            <a:r>
              <a:rPr lang="ru-RU" sz="1600">
                <a:latin typeface="Huawei Sans" panose="020C0503030203020204" pitchFamily="34" charset="0"/>
              </a:rPr>
              <a:t>} [</a:t>
            </a:r>
            <a:r>
              <a:rPr lang="ru-RU" sz="1600" b="1">
                <a:latin typeface="Huawei Sans" panose="020C0503030203020204" pitchFamily="34" charset="0"/>
              </a:rPr>
              <a:t> match-order config</a:t>
            </a:r>
            <a:r>
              <a:rPr lang="ru-RU" sz="1600">
                <a:latin typeface="Huawei Sans" panose="020C0503030203020204" pitchFamily="34" charset="0"/>
              </a:rPr>
              <a:t> ]</a:t>
            </a:r>
          </a:p>
        </p:txBody>
      </p:sp>
      <p:sp>
        <p:nvSpPr>
          <p:cNvPr id="10" name="矩形 9"/>
          <p:cNvSpPr/>
          <p:nvPr/>
        </p:nvSpPr>
        <p:spPr>
          <a:xfrm>
            <a:off x="1031917" y="3220783"/>
            <a:ext cx="10608699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Создайте именованный расширенный ACL и войдите </a:t>
            </a:r>
            <a:r>
              <a:rPr lang="ru-RU" sz="1600" dirty="0" smtClean="0">
                <a:latin typeface="Huawei Sans" panose="020C0503030203020204" pitchFamily="34" charset="0"/>
              </a:rPr>
              <a:t>в режим конфигурации.</a:t>
            </a:r>
            <a:endParaRPr lang="ru-RU" sz="1600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1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9831600" cy="640800"/>
          </a:xfrm>
        </p:spPr>
        <p:txBody>
          <a:bodyPr anchor="ctr" anchorCtr="0"/>
          <a:lstStyle/>
          <a:p>
            <a:r>
              <a:rPr lang="ru-RU" dirty="0" smtClean="0"/>
              <a:t>Формат правил расширенных </a:t>
            </a:r>
            <a:r>
              <a:rPr lang="ru-RU" dirty="0"/>
              <a:t>ACL (2)</a:t>
            </a:r>
          </a:p>
        </p:txBody>
      </p:sp>
      <p:sp>
        <p:nvSpPr>
          <p:cNvPr id="4" name="矩形 3"/>
          <p:cNvSpPr/>
          <p:nvPr/>
        </p:nvSpPr>
        <p:spPr>
          <a:xfrm>
            <a:off x="551383" y="1365312"/>
            <a:ext cx="11304285" cy="830997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342900" indent="-342900" fontAlgn="ctr">
              <a:buFont typeface="+mj-lt"/>
              <a:buAutoNum type="arabicPeriod" startAt="2"/>
            </a:pPr>
            <a:r>
              <a:rPr lang="ru-RU" sz="1600" dirty="0">
                <a:latin typeface="Huawei Sans" panose="020C0503030203020204" pitchFamily="34" charset="0"/>
              </a:rPr>
              <a:t>Настройка правила расширенного ACL.</a:t>
            </a:r>
          </a:p>
          <a:p>
            <a:pPr marL="338138" fontAlgn="ctr"/>
            <a:r>
              <a:rPr lang="ru-RU" sz="1600" dirty="0" smtClean="0">
                <a:latin typeface="Huawei Sans" panose="020C0503030203020204" pitchFamily="34" charset="0"/>
              </a:rPr>
              <a:t>Сконфигурировать </a:t>
            </a:r>
            <a:r>
              <a:rPr lang="ru-RU" sz="1600" dirty="0">
                <a:latin typeface="Huawei Sans" panose="020C0503030203020204" pitchFamily="34" charset="0"/>
              </a:rPr>
              <a:t>правила расширенного ACL можно в соответствии с типами протоколов IP-пакетов. Параметры меняются в зависимости от типов протоколов.</a:t>
            </a:r>
          </a:p>
        </p:txBody>
      </p:sp>
      <p:sp>
        <p:nvSpPr>
          <p:cNvPr id="5" name="矩形 4"/>
          <p:cNvSpPr/>
          <p:nvPr/>
        </p:nvSpPr>
        <p:spPr>
          <a:xfrm>
            <a:off x="1013629" y="3335589"/>
            <a:ext cx="10713996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>
                <a:latin typeface="Huawei Sans" panose="020C0503030203020204" pitchFamily="34" charset="0"/>
              </a:rPr>
              <a:t>В представлении расширенного ACL можно выполнить эту команду, чтобы настроить правило для расширенного ACL.</a:t>
            </a:r>
          </a:p>
        </p:txBody>
      </p:sp>
      <p:sp>
        <p:nvSpPr>
          <p:cNvPr id="6" name="矩形 5"/>
          <p:cNvSpPr/>
          <p:nvPr/>
        </p:nvSpPr>
        <p:spPr>
          <a:xfrm>
            <a:off x="533096" y="2281346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540000" lvl="1" indent="-180000" fontAlgn="ctr">
              <a:buFont typeface="Huawei Sans" panose="020C0503030203020204" pitchFamily="34" charset="0"/>
              <a:buChar char="▫"/>
            </a:pPr>
            <a:r>
              <a:rPr lang="ru-RU" sz="1600">
                <a:latin typeface="Huawei Sans" panose="020C0503030203020204" pitchFamily="34" charset="0"/>
              </a:rPr>
              <a:t>Если типом протокола является </a:t>
            </a:r>
            <a:r>
              <a:rPr lang="ru-RU" sz="1600">
                <a:solidFill>
                  <a:srgbClr val="EC7061"/>
                </a:solidFill>
                <a:latin typeface="Huawei Sans" panose="020C0503030203020204" pitchFamily="34" charset="0"/>
              </a:rPr>
              <a:t>IP</a:t>
            </a:r>
            <a:r>
              <a:rPr lang="ru-RU" sz="1600">
                <a:latin typeface="Huawei Sans" panose="020C0503030203020204" pitchFamily="34" charset="0"/>
              </a:rPr>
              <a:t>, формат команды выглядит следующим образом:</a:t>
            </a:r>
          </a:p>
        </p:txBody>
      </p:sp>
      <p:sp>
        <p:nvSpPr>
          <p:cNvPr id="7" name="矩形 6"/>
          <p:cNvSpPr/>
          <p:nvPr/>
        </p:nvSpPr>
        <p:spPr>
          <a:xfrm>
            <a:off x="1150112" y="2640681"/>
            <a:ext cx="10472216" cy="63094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b="1">
                <a:latin typeface="Huawei Sans" panose="020C0503030203020204" pitchFamily="34" charset="0"/>
              </a:rPr>
              <a:t>rule</a:t>
            </a:r>
            <a:r>
              <a:rPr lang="ru-RU" sz="1400">
                <a:latin typeface="Huawei Sans" panose="020C0503030203020204" pitchFamily="34" charset="0"/>
              </a:rPr>
              <a:t> [ </a:t>
            </a:r>
            <a:r>
              <a:rPr lang="ru-RU" sz="1400" i="1">
                <a:latin typeface="Huawei Sans" panose="020C0503030203020204" pitchFamily="34" charset="0"/>
              </a:rPr>
              <a:t>rule-id</a:t>
            </a:r>
            <a:r>
              <a:rPr lang="ru-RU" sz="1400">
                <a:latin typeface="Huawei Sans" panose="020C0503030203020204" pitchFamily="34" charset="0"/>
              </a:rPr>
              <a:t> ] { </a:t>
            </a:r>
            <a:r>
              <a:rPr lang="ru-RU" sz="1400" b="1">
                <a:latin typeface="Huawei Sans" panose="020C0503030203020204" pitchFamily="34" charset="0"/>
              </a:rPr>
              <a:t>deny</a:t>
            </a:r>
            <a:r>
              <a:rPr lang="ru-RU" sz="1400">
                <a:latin typeface="Huawei Sans" panose="020C0503030203020204" pitchFamily="34" charset="0"/>
              </a:rPr>
              <a:t> | </a:t>
            </a:r>
            <a:r>
              <a:rPr lang="ru-RU" sz="1400" b="1">
                <a:latin typeface="Huawei Sans" panose="020C0503030203020204" pitchFamily="34" charset="0"/>
              </a:rPr>
              <a:t>permit</a:t>
            </a:r>
            <a:r>
              <a:rPr lang="ru-RU" sz="1400">
                <a:latin typeface="Huawei Sans" panose="020C0503030203020204" pitchFamily="34" charset="0"/>
              </a:rPr>
              <a:t> } </a:t>
            </a:r>
            <a:r>
              <a:rPr lang="ru-RU" sz="1400" b="1">
                <a:latin typeface="Huawei Sans" panose="020C0503030203020204" pitchFamily="34" charset="0"/>
              </a:rPr>
              <a:t>ip</a:t>
            </a:r>
            <a:r>
              <a:rPr lang="ru-RU" sz="1400">
                <a:latin typeface="Huawei Sans" panose="020C0503030203020204" pitchFamily="34" charset="0"/>
              </a:rPr>
              <a:t> [ </a:t>
            </a:r>
            <a:r>
              <a:rPr lang="ru-RU" sz="1400" b="1">
                <a:latin typeface="Huawei Sans" panose="020C0503030203020204" pitchFamily="34" charset="0"/>
              </a:rPr>
              <a:t>destination</a:t>
            </a:r>
            <a:r>
              <a:rPr lang="ru-RU" sz="1400">
                <a:latin typeface="Huawei Sans" panose="020C0503030203020204" pitchFamily="34" charset="0"/>
              </a:rPr>
              <a:t> { </a:t>
            </a:r>
            <a:r>
              <a:rPr lang="ru-RU" sz="1400" i="1">
                <a:latin typeface="Huawei Sans" panose="020C0503030203020204" pitchFamily="34" charset="0"/>
              </a:rPr>
              <a:t>destination-address destination-wildcard </a:t>
            </a:r>
            <a:r>
              <a:rPr lang="ru-RU" sz="1400">
                <a:latin typeface="Huawei Sans" panose="020C0503030203020204" pitchFamily="34" charset="0"/>
              </a:rPr>
              <a:t>| </a:t>
            </a:r>
            <a:r>
              <a:rPr lang="ru-RU" sz="1400" b="1">
                <a:latin typeface="Huawei Sans" panose="020C0503030203020204" pitchFamily="34" charset="0"/>
              </a:rPr>
              <a:t>any</a:t>
            </a:r>
            <a:r>
              <a:rPr lang="ru-RU" sz="1400">
                <a:latin typeface="Huawei Sans" panose="020C0503030203020204" pitchFamily="34" charset="0"/>
              </a:rPr>
              <a:t> } | </a:t>
            </a:r>
            <a:r>
              <a:rPr lang="ru-RU" sz="1400" b="1">
                <a:latin typeface="Huawei Sans" panose="020C0503030203020204" pitchFamily="34" charset="0"/>
              </a:rPr>
              <a:t>source</a:t>
            </a:r>
            <a:r>
              <a:rPr lang="ru-RU" sz="1400">
                <a:latin typeface="Huawei Sans" panose="020C0503030203020204" pitchFamily="34" charset="0"/>
              </a:rPr>
              <a:t> { </a:t>
            </a:r>
            <a:r>
              <a:rPr lang="ru-RU" sz="1400" i="1">
                <a:latin typeface="Huawei Sans" panose="020C0503030203020204" pitchFamily="34" charset="0"/>
              </a:rPr>
              <a:t>source-address source-wildcard </a:t>
            </a:r>
            <a:r>
              <a:rPr lang="ru-RU" sz="1400">
                <a:latin typeface="Huawei Sans" panose="020C0503030203020204" pitchFamily="34" charset="0"/>
              </a:rPr>
              <a:t>|</a:t>
            </a:r>
            <a:r>
              <a:rPr lang="ru-RU" sz="1400" b="1">
                <a:latin typeface="Huawei Sans" panose="020C0503030203020204" pitchFamily="34" charset="0"/>
              </a:rPr>
              <a:t> any </a:t>
            </a:r>
            <a:r>
              <a:rPr lang="ru-RU" sz="1400">
                <a:latin typeface="Huawei Sans" panose="020C0503030203020204" pitchFamily="34" charset="0"/>
              </a:rPr>
              <a:t>} | </a:t>
            </a:r>
            <a:r>
              <a:rPr lang="ru-RU" sz="1400" b="1">
                <a:latin typeface="Huawei Sans" panose="020C0503030203020204" pitchFamily="34" charset="0"/>
              </a:rPr>
              <a:t>time-range</a:t>
            </a:r>
            <a:r>
              <a:rPr lang="ru-RU" sz="1400" i="1">
                <a:latin typeface="Huawei Sans" panose="020C0503030203020204" pitchFamily="34" charset="0"/>
              </a:rPr>
              <a:t> time-name</a:t>
            </a:r>
            <a:r>
              <a:rPr lang="ru-RU" sz="1400">
                <a:latin typeface="Huawei Sans" panose="020C0503030203020204" pitchFamily="34" charset="0"/>
              </a:rPr>
              <a:t> | [ </a:t>
            </a:r>
            <a:r>
              <a:rPr lang="ru-RU" sz="1400" b="1">
                <a:latin typeface="Huawei Sans" panose="020C0503030203020204" pitchFamily="34" charset="0"/>
              </a:rPr>
              <a:t>dscp</a:t>
            </a:r>
            <a:r>
              <a:rPr lang="ru-RU" sz="1400">
                <a:latin typeface="Huawei Sans" panose="020C0503030203020204" pitchFamily="34" charset="0"/>
              </a:rPr>
              <a:t> </a:t>
            </a:r>
            <a:r>
              <a:rPr lang="ru-RU" sz="1400" i="1">
                <a:latin typeface="Huawei Sans" panose="020C0503030203020204" pitchFamily="34" charset="0"/>
              </a:rPr>
              <a:t>dscp</a:t>
            </a:r>
            <a:r>
              <a:rPr lang="ru-RU" sz="1400">
                <a:latin typeface="Huawei Sans" panose="020C0503030203020204" pitchFamily="34" charset="0"/>
              </a:rPr>
              <a:t> | [ </a:t>
            </a:r>
            <a:r>
              <a:rPr lang="ru-RU" sz="1400" b="1">
                <a:latin typeface="Huawei Sans" panose="020C0503030203020204" pitchFamily="34" charset="0"/>
              </a:rPr>
              <a:t>tos</a:t>
            </a:r>
            <a:r>
              <a:rPr lang="ru-RU" sz="1400">
                <a:latin typeface="Huawei Sans" panose="020C0503030203020204" pitchFamily="34" charset="0"/>
              </a:rPr>
              <a:t> </a:t>
            </a:r>
            <a:r>
              <a:rPr lang="ru-RU" sz="1400" i="1">
                <a:latin typeface="Huawei Sans" panose="020C0503030203020204" pitchFamily="34" charset="0"/>
              </a:rPr>
              <a:t>tos</a:t>
            </a:r>
            <a:r>
              <a:rPr lang="ru-RU" sz="1400">
                <a:latin typeface="Huawei Sans" panose="020C0503030203020204" pitchFamily="34" charset="0"/>
              </a:rPr>
              <a:t> | </a:t>
            </a:r>
            <a:r>
              <a:rPr lang="ru-RU" sz="1400" b="1">
                <a:latin typeface="Huawei Sans" panose="020C0503030203020204" pitchFamily="34" charset="0"/>
              </a:rPr>
              <a:t>precedence</a:t>
            </a:r>
            <a:r>
              <a:rPr lang="ru-RU" sz="1400">
                <a:latin typeface="Huawei Sans" panose="020C0503030203020204" pitchFamily="34" charset="0"/>
              </a:rPr>
              <a:t> </a:t>
            </a:r>
            <a:r>
              <a:rPr lang="ru-RU" sz="1400" i="1">
                <a:latin typeface="Huawei Sans" panose="020C0503030203020204" pitchFamily="34" charset="0"/>
              </a:rPr>
              <a:t>precedence</a:t>
            </a:r>
            <a:r>
              <a:rPr lang="ru-RU" sz="1400">
                <a:latin typeface="Huawei Sans" panose="020C0503030203020204" pitchFamily="34" charset="0"/>
              </a:rPr>
              <a:t> ] ] ] </a:t>
            </a:r>
          </a:p>
        </p:txBody>
      </p:sp>
      <p:sp>
        <p:nvSpPr>
          <p:cNvPr id="8" name="矩形 7"/>
          <p:cNvSpPr/>
          <p:nvPr/>
        </p:nvSpPr>
        <p:spPr>
          <a:xfrm>
            <a:off x="1013629" y="5428326"/>
            <a:ext cx="10713996" cy="4001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600" dirty="0">
                <a:latin typeface="Huawei Sans" panose="020C0503030203020204" pitchFamily="34" charset="0"/>
              </a:rPr>
              <a:t>В представлении расширенного ACL можно выполнить эту команду, чтобы настроить правило для расширенного ACL.</a:t>
            </a:r>
          </a:p>
        </p:txBody>
      </p:sp>
      <p:sp>
        <p:nvSpPr>
          <p:cNvPr id="9" name="矩形 8"/>
          <p:cNvSpPr/>
          <p:nvPr/>
        </p:nvSpPr>
        <p:spPr>
          <a:xfrm>
            <a:off x="533096" y="3890690"/>
            <a:ext cx="1108923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L="540000" lvl="1" indent="-180000" fontAlgn="ctr">
              <a:buFont typeface="Huawei Sans" panose="020C0503030203020204" pitchFamily="34" charset="0"/>
              <a:buChar char="▫"/>
            </a:pPr>
            <a:r>
              <a:rPr lang="ru-RU" sz="1600">
                <a:latin typeface="Huawei Sans" panose="020C0503030203020204" pitchFamily="34" charset="0"/>
              </a:rPr>
              <a:t>Если типом протокола является </a:t>
            </a:r>
            <a:r>
              <a:rPr lang="ru-RU" sz="1600">
                <a:solidFill>
                  <a:srgbClr val="EC7061"/>
                </a:solidFill>
                <a:latin typeface="Huawei Sans" panose="020C0503030203020204" pitchFamily="34" charset="0"/>
              </a:rPr>
              <a:t>TCP</a:t>
            </a:r>
            <a:r>
              <a:rPr lang="ru-RU" sz="1600">
                <a:latin typeface="Huawei Sans" panose="020C0503030203020204" pitchFamily="34" charset="0"/>
              </a:rPr>
              <a:t>, формат команды выглядит следующим образом:</a:t>
            </a:r>
          </a:p>
        </p:txBody>
      </p:sp>
      <p:sp>
        <p:nvSpPr>
          <p:cNvPr id="10" name="矩形 9"/>
          <p:cNvSpPr/>
          <p:nvPr/>
        </p:nvSpPr>
        <p:spPr>
          <a:xfrm>
            <a:off x="1150112" y="4250024"/>
            <a:ext cx="10472216" cy="1178301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b="1" dirty="0" err="1">
                <a:latin typeface="Huawei Sans" panose="020C0503030203020204" pitchFamily="34" charset="0"/>
              </a:rPr>
              <a:t>rule</a:t>
            </a:r>
            <a:r>
              <a:rPr lang="ru-RU" sz="1400" dirty="0">
                <a:latin typeface="Huawei Sans" panose="020C0503030203020204" pitchFamily="34" charset="0"/>
              </a:rPr>
              <a:t> [ </a:t>
            </a:r>
            <a:r>
              <a:rPr lang="ru-RU" sz="1400" i="1" dirty="0" err="1">
                <a:latin typeface="Huawei Sans" panose="020C0503030203020204" pitchFamily="34" charset="0"/>
              </a:rPr>
              <a:t>rule</a:t>
            </a:r>
            <a:r>
              <a:rPr lang="ru-RU" sz="1400" i="1" dirty="0">
                <a:latin typeface="Huawei Sans" panose="020C0503030203020204" pitchFamily="34" charset="0"/>
              </a:rPr>
              <a:t>-id</a:t>
            </a:r>
            <a:r>
              <a:rPr lang="ru-RU" sz="1400" dirty="0">
                <a:latin typeface="Huawei Sans" panose="020C0503030203020204" pitchFamily="34" charset="0"/>
              </a:rPr>
              <a:t> ] { </a:t>
            </a:r>
            <a:r>
              <a:rPr lang="ru-RU" sz="1400" b="1" dirty="0" err="1">
                <a:latin typeface="Huawei Sans" panose="020C0503030203020204" pitchFamily="34" charset="0"/>
              </a:rPr>
              <a:t>deny</a:t>
            </a:r>
            <a:r>
              <a:rPr lang="ru-RU" sz="1400" dirty="0">
                <a:latin typeface="Huawei Sans" panose="020C0503030203020204" pitchFamily="34" charset="0"/>
              </a:rPr>
              <a:t> | </a:t>
            </a:r>
            <a:r>
              <a:rPr lang="ru-RU" sz="1400" b="1" dirty="0" err="1">
                <a:latin typeface="Huawei Sans" panose="020C0503030203020204" pitchFamily="34" charset="0"/>
              </a:rPr>
              <a:t>permit</a:t>
            </a:r>
            <a:r>
              <a:rPr lang="ru-RU" sz="1400" dirty="0">
                <a:latin typeface="Huawei Sans" panose="020C0503030203020204" pitchFamily="34" charset="0"/>
              </a:rPr>
              <a:t> } { </a:t>
            </a:r>
            <a:r>
              <a:rPr lang="ru-RU" sz="1400" i="1" dirty="0" err="1">
                <a:latin typeface="Huawei Sans" panose="020C0503030203020204" pitchFamily="34" charset="0"/>
              </a:rPr>
              <a:t>protocol</a:t>
            </a:r>
            <a:r>
              <a:rPr lang="ru-RU" sz="1400" i="1" dirty="0">
                <a:latin typeface="Huawei Sans" panose="020C0503030203020204" pitchFamily="34" charset="0"/>
              </a:rPr>
              <a:t>-number</a:t>
            </a:r>
            <a:r>
              <a:rPr lang="ru-RU" sz="1400" dirty="0">
                <a:latin typeface="Huawei Sans" panose="020C0503030203020204" pitchFamily="34" charset="0"/>
              </a:rPr>
              <a:t> | </a:t>
            </a:r>
            <a:r>
              <a:rPr lang="ru-RU" sz="1400" b="1" dirty="0" err="1">
                <a:latin typeface="Huawei Sans" panose="020C0503030203020204" pitchFamily="34" charset="0"/>
              </a:rPr>
              <a:t>tcp</a:t>
            </a:r>
            <a:r>
              <a:rPr lang="ru-RU" sz="1400" dirty="0">
                <a:latin typeface="Huawei Sans" panose="020C0503030203020204" pitchFamily="34" charset="0"/>
              </a:rPr>
              <a:t> } [ </a:t>
            </a:r>
            <a:r>
              <a:rPr lang="ru-RU" sz="1400" b="1" dirty="0" err="1">
                <a:latin typeface="Huawei Sans" panose="020C0503030203020204" pitchFamily="34" charset="0"/>
              </a:rPr>
              <a:t>destination</a:t>
            </a:r>
            <a:r>
              <a:rPr lang="ru-RU" sz="1400" dirty="0">
                <a:latin typeface="Huawei Sans" panose="020C0503030203020204" pitchFamily="34" charset="0"/>
              </a:rPr>
              <a:t> { </a:t>
            </a:r>
            <a:r>
              <a:rPr lang="ru-RU" sz="1400" i="1" dirty="0" err="1">
                <a:latin typeface="Huawei Sans" panose="020C0503030203020204" pitchFamily="34" charset="0"/>
              </a:rPr>
              <a:t>destination</a:t>
            </a:r>
            <a:r>
              <a:rPr lang="ru-RU" sz="1400" i="1" dirty="0">
                <a:latin typeface="Huawei Sans" panose="020C0503030203020204" pitchFamily="34" charset="0"/>
              </a:rPr>
              <a:t>-address </a:t>
            </a:r>
            <a:r>
              <a:rPr lang="ru-RU" sz="1400" i="1" dirty="0" err="1">
                <a:latin typeface="Huawei Sans" panose="020C0503030203020204" pitchFamily="34" charset="0"/>
              </a:rPr>
              <a:t>destination-wildcard</a:t>
            </a:r>
            <a:r>
              <a:rPr lang="ru-RU" sz="1400" i="1" dirty="0">
                <a:latin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</a:rPr>
              <a:t>| </a:t>
            </a:r>
            <a:r>
              <a:rPr lang="ru-RU" sz="1400" b="1" dirty="0" err="1">
                <a:latin typeface="Huawei Sans" panose="020C0503030203020204" pitchFamily="34" charset="0"/>
              </a:rPr>
              <a:t>any</a:t>
            </a:r>
            <a:r>
              <a:rPr lang="ru-RU" sz="1400" dirty="0">
                <a:latin typeface="Huawei Sans" panose="020C0503030203020204" pitchFamily="34" charset="0"/>
              </a:rPr>
              <a:t> } | </a:t>
            </a:r>
            <a:r>
              <a:rPr lang="ru-RU" sz="1400" b="1" dirty="0" err="1">
                <a:latin typeface="Huawei Sans" panose="020C0503030203020204" pitchFamily="34" charset="0"/>
              </a:rPr>
              <a:t>destination</a:t>
            </a:r>
            <a:r>
              <a:rPr lang="ru-RU" sz="1400" b="1" dirty="0">
                <a:latin typeface="Huawei Sans" panose="020C0503030203020204" pitchFamily="34" charset="0"/>
              </a:rPr>
              <a:t>-port</a:t>
            </a:r>
            <a:r>
              <a:rPr lang="ru-RU" sz="1400" dirty="0">
                <a:latin typeface="Huawei Sans" panose="020C0503030203020204" pitchFamily="34" charset="0"/>
              </a:rPr>
              <a:t> { </a:t>
            </a:r>
            <a:r>
              <a:rPr lang="ru-RU" sz="1400" b="1" dirty="0" err="1">
                <a:latin typeface="Huawei Sans" panose="020C0503030203020204" pitchFamily="34" charset="0"/>
              </a:rPr>
              <a:t>eq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gt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lt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range</a:t>
            </a:r>
            <a:r>
              <a:rPr lang="ru-RU" sz="1400" dirty="0">
                <a:latin typeface="Huawei Sans" panose="020C0503030203020204" pitchFamily="34" charset="0"/>
              </a:rPr>
              <a:t> port-</a:t>
            </a:r>
            <a:r>
              <a:rPr lang="ru-RU" sz="1400" dirty="0" err="1">
                <a:latin typeface="Huawei Sans" panose="020C0503030203020204" pitchFamily="34" charset="0"/>
              </a:rPr>
              <a:t>start</a:t>
            </a:r>
            <a:r>
              <a:rPr lang="ru-RU" sz="1400" dirty="0">
                <a:latin typeface="Huawei Sans" panose="020C0503030203020204" pitchFamily="34" charset="0"/>
              </a:rPr>
              <a:t> port-</a:t>
            </a:r>
            <a:r>
              <a:rPr lang="ru-RU" sz="1400" dirty="0" err="1">
                <a:latin typeface="Huawei Sans" panose="020C0503030203020204" pitchFamily="34" charset="0"/>
              </a:rPr>
              <a:t>end</a:t>
            </a:r>
            <a:r>
              <a:rPr lang="ru-RU" sz="1400" dirty="0">
                <a:latin typeface="Huawei Sans" panose="020C0503030203020204" pitchFamily="34" charset="0"/>
              </a:rPr>
              <a:t> } | </a:t>
            </a:r>
            <a:r>
              <a:rPr lang="ru-RU" sz="1400" b="1" dirty="0" err="1">
                <a:latin typeface="Huawei Sans" panose="020C0503030203020204" pitchFamily="34" charset="0"/>
              </a:rPr>
              <a:t>source</a:t>
            </a:r>
            <a:r>
              <a:rPr lang="ru-RU" sz="1400" dirty="0">
                <a:latin typeface="Huawei Sans" panose="020C0503030203020204" pitchFamily="34" charset="0"/>
              </a:rPr>
              <a:t> { </a:t>
            </a:r>
            <a:r>
              <a:rPr lang="ru-RU" sz="1400" i="1" dirty="0" err="1">
                <a:latin typeface="Huawei Sans" panose="020C0503030203020204" pitchFamily="34" charset="0"/>
              </a:rPr>
              <a:t>source</a:t>
            </a:r>
            <a:r>
              <a:rPr lang="ru-RU" sz="1400" i="1" dirty="0">
                <a:latin typeface="Huawei Sans" panose="020C0503030203020204" pitchFamily="34" charset="0"/>
              </a:rPr>
              <a:t>-address </a:t>
            </a:r>
            <a:r>
              <a:rPr lang="ru-RU" sz="1400" i="1" dirty="0" err="1">
                <a:latin typeface="Huawei Sans" panose="020C0503030203020204" pitchFamily="34" charset="0"/>
              </a:rPr>
              <a:t>source-wildcard</a:t>
            </a:r>
            <a:r>
              <a:rPr lang="ru-RU" sz="1400" i="1" dirty="0">
                <a:latin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</a:rPr>
              <a:t>| </a:t>
            </a:r>
            <a:r>
              <a:rPr lang="ru-RU" sz="1400" b="1" dirty="0" err="1">
                <a:latin typeface="Huawei Sans" panose="020C0503030203020204" pitchFamily="34" charset="0"/>
              </a:rPr>
              <a:t>any</a:t>
            </a:r>
            <a:r>
              <a:rPr lang="ru-RU" sz="1400" dirty="0">
                <a:latin typeface="Huawei Sans" panose="020C0503030203020204" pitchFamily="34" charset="0"/>
              </a:rPr>
              <a:t> } | </a:t>
            </a:r>
            <a:r>
              <a:rPr lang="ru-RU" sz="1400" b="1" dirty="0" err="1">
                <a:latin typeface="Huawei Sans" panose="020C0503030203020204" pitchFamily="34" charset="0"/>
              </a:rPr>
              <a:t>source</a:t>
            </a:r>
            <a:r>
              <a:rPr lang="ru-RU" sz="1400" b="1" dirty="0">
                <a:latin typeface="Huawei Sans" panose="020C0503030203020204" pitchFamily="34" charset="0"/>
              </a:rPr>
              <a:t>-port</a:t>
            </a:r>
            <a:r>
              <a:rPr lang="ru-RU" sz="1400" dirty="0">
                <a:latin typeface="Huawei Sans" panose="020C0503030203020204" pitchFamily="34" charset="0"/>
              </a:rPr>
              <a:t> { </a:t>
            </a:r>
            <a:r>
              <a:rPr lang="ru-RU" sz="1400" b="1" dirty="0" err="1">
                <a:latin typeface="Huawei Sans" panose="020C0503030203020204" pitchFamily="34" charset="0"/>
              </a:rPr>
              <a:t>eq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gt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lt</a:t>
            </a:r>
            <a:r>
              <a:rPr lang="ru-RU" sz="1400" dirty="0">
                <a:latin typeface="Huawei Sans" panose="020C0503030203020204" pitchFamily="34" charset="0"/>
              </a:rPr>
              <a:t> port | </a:t>
            </a:r>
            <a:r>
              <a:rPr lang="ru-RU" sz="1400" b="1" dirty="0" err="1">
                <a:latin typeface="Huawei Sans" panose="020C0503030203020204" pitchFamily="34" charset="0"/>
              </a:rPr>
              <a:t>range</a:t>
            </a:r>
            <a:r>
              <a:rPr lang="ru-RU" sz="1400" dirty="0">
                <a:latin typeface="Huawei Sans" panose="020C0503030203020204" pitchFamily="34" charset="0"/>
              </a:rPr>
              <a:t> port-</a:t>
            </a:r>
            <a:r>
              <a:rPr lang="ru-RU" sz="1400" dirty="0" err="1">
                <a:latin typeface="Huawei Sans" panose="020C0503030203020204" pitchFamily="34" charset="0"/>
              </a:rPr>
              <a:t>start</a:t>
            </a:r>
            <a:r>
              <a:rPr lang="ru-RU" sz="1400" dirty="0">
                <a:latin typeface="Huawei Sans" panose="020C0503030203020204" pitchFamily="34" charset="0"/>
              </a:rPr>
              <a:t> port-</a:t>
            </a:r>
            <a:r>
              <a:rPr lang="ru-RU" sz="1400" dirty="0" err="1">
                <a:latin typeface="Huawei Sans" panose="020C0503030203020204" pitchFamily="34" charset="0"/>
              </a:rPr>
              <a:t>end</a:t>
            </a:r>
            <a:r>
              <a:rPr lang="ru-RU" sz="1400" dirty="0">
                <a:latin typeface="Huawei Sans" panose="020C0503030203020204" pitchFamily="34" charset="0"/>
              </a:rPr>
              <a:t> } </a:t>
            </a:r>
            <a:r>
              <a:rPr lang="ru-RU" sz="1400" b="1" dirty="0">
                <a:latin typeface="Huawei Sans" panose="020C0503030203020204" pitchFamily="34" charset="0"/>
              </a:rPr>
              <a:t>| </a:t>
            </a:r>
            <a:r>
              <a:rPr lang="ru-RU" sz="1400" b="1" dirty="0" err="1">
                <a:latin typeface="Huawei Sans" panose="020C0503030203020204" pitchFamily="34" charset="0"/>
              </a:rPr>
              <a:t>tcp-flag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</a:rPr>
              <a:t>{ </a:t>
            </a:r>
            <a:r>
              <a:rPr lang="ru-RU" sz="1400" b="1" dirty="0" err="1">
                <a:latin typeface="Huawei Sans" panose="020C0503030203020204" pitchFamily="34" charset="0"/>
              </a:rPr>
              <a:t>ack</a:t>
            </a:r>
            <a:r>
              <a:rPr lang="ru-RU" sz="1400" dirty="0">
                <a:latin typeface="Huawei Sans" panose="020C0503030203020204" pitchFamily="34" charset="0"/>
              </a:rPr>
              <a:t> | </a:t>
            </a:r>
            <a:r>
              <a:rPr lang="ru-RU" sz="1400" b="1" dirty="0" err="1">
                <a:latin typeface="Huawei Sans" panose="020C0503030203020204" pitchFamily="34" charset="0"/>
              </a:rPr>
              <a:t>fin</a:t>
            </a:r>
            <a:r>
              <a:rPr lang="ru-RU" sz="1400" dirty="0">
                <a:latin typeface="Huawei Sans" panose="020C0503030203020204" pitchFamily="34" charset="0"/>
              </a:rPr>
              <a:t> |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b="1" dirty="0" err="1">
                <a:latin typeface="Huawei Sans" panose="020C0503030203020204" pitchFamily="34" charset="0"/>
              </a:rPr>
              <a:t>syn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dirty="0">
                <a:latin typeface="Huawei Sans" panose="020C0503030203020204" pitchFamily="34" charset="0"/>
              </a:rPr>
              <a:t>} * | </a:t>
            </a:r>
            <a:r>
              <a:rPr lang="ru-RU" sz="1400" b="1" dirty="0" err="1">
                <a:latin typeface="Huawei Sans" panose="020C0503030203020204" pitchFamily="34" charset="0"/>
              </a:rPr>
              <a:t>time-range</a:t>
            </a:r>
            <a:r>
              <a:rPr lang="ru-RU" sz="1400" dirty="0">
                <a:latin typeface="Huawei Sans" panose="020C0503030203020204" pitchFamily="34" charset="0"/>
              </a:rPr>
              <a:t> </a:t>
            </a:r>
            <a:r>
              <a:rPr lang="ru-RU" sz="1400" dirty="0" err="1">
                <a:latin typeface="Huawei Sans" panose="020C0503030203020204" pitchFamily="34" charset="0"/>
              </a:rPr>
              <a:t>time-name</a:t>
            </a:r>
            <a:r>
              <a:rPr lang="ru-RU" sz="1400" dirty="0">
                <a:latin typeface="Huawei Sans" panose="020C0503030203020204" pitchFamily="34" charset="0"/>
              </a:rPr>
              <a:t> ] *</a:t>
            </a:r>
          </a:p>
        </p:txBody>
      </p:sp>
    </p:spTree>
    <p:extLst>
      <p:ext uri="{BB962C8B-B14F-4D97-AF65-F5344CB8AC3E}">
        <p14:creationId xmlns:p14="http://schemas.microsoft.com/office/powerpoint/2010/main" val="2215409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47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94783" y="410400"/>
            <a:ext cx="10823342" cy="640800"/>
          </a:xfrm>
        </p:spPr>
        <p:txBody>
          <a:bodyPr anchor="ctr" anchorCtr="0"/>
          <a:lstStyle/>
          <a:p>
            <a:r>
              <a:rPr lang="ru-RU" sz="3000" dirty="0"/>
              <a:t>Пример: </a:t>
            </a:r>
            <a:r>
              <a:rPr lang="ru-RU" sz="3000" dirty="0" smtClean="0"/>
              <a:t>использование </a:t>
            </a:r>
            <a:r>
              <a:rPr lang="ru-RU" sz="3000" dirty="0"/>
              <a:t>расширенных ACL для предотвращения обмена данными между хостами пользователей в разных сегментах сети (1)</a:t>
            </a:r>
          </a:p>
        </p:txBody>
      </p:sp>
      <p:sp>
        <p:nvSpPr>
          <p:cNvPr id="48" name="文本框 47"/>
          <p:cNvSpPr txBox="1"/>
          <p:nvPr/>
        </p:nvSpPr>
        <p:spPr bwMode="auto">
          <a:xfrm>
            <a:off x="6096000" y="1563581"/>
            <a:ext cx="5649912" cy="2461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1. Настройте IP-адреса и маршруты на маршрутизаторе.</a:t>
            </a:r>
          </a:p>
        </p:txBody>
      </p:sp>
      <p:sp>
        <p:nvSpPr>
          <p:cNvPr id="49" name="Rectangle 3"/>
          <p:cNvSpPr/>
          <p:nvPr/>
        </p:nvSpPr>
        <p:spPr>
          <a:xfrm>
            <a:off x="6132004" y="2661171"/>
            <a:ext cx="5433224" cy="132343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[Router] </a:t>
            </a:r>
            <a:r>
              <a:rPr lang="ru-RU" sz="1400" b="1">
                <a:latin typeface="Huawei Sans" panose="020C0503030203020204" pitchFamily="34" charset="0"/>
              </a:rPr>
              <a:t>acl</a:t>
            </a:r>
            <a:r>
              <a:rPr lang="ru-RU" sz="1400">
                <a:latin typeface="Huawei Sans" panose="020C0503030203020204" pitchFamily="34" charset="0"/>
              </a:rPr>
              <a:t> 3001</a:t>
            </a:r>
          </a:p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[Router-acl-adv-3001] </a:t>
            </a:r>
            <a:r>
              <a:rPr lang="ru-RU" sz="1400" b="1">
                <a:latin typeface="Huawei Sans" panose="020C0503030203020204" pitchFamily="34" charset="0"/>
              </a:rPr>
              <a:t>rule deny ip source </a:t>
            </a:r>
            <a:r>
              <a:rPr lang="ru-RU" sz="1400">
                <a:latin typeface="Huawei Sans" panose="020C0503030203020204" pitchFamily="34" charset="0"/>
              </a:rPr>
              <a:t>10.1.1.0 0.0.0.255 </a:t>
            </a:r>
            <a:r>
              <a:rPr lang="ru-RU" sz="1400" b="1">
                <a:latin typeface="Huawei Sans" panose="020C0503030203020204" pitchFamily="34" charset="0"/>
              </a:rPr>
              <a:t>destination</a:t>
            </a:r>
            <a:r>
              <a:rPr lang="ru-RU" sz="1400">
                <a:latin typeface="Huawei Sans" panose="020C0503030203020204" pitchFamily="34" charset="0"/>
              </a:rPr>
              <a:t> 10.1.2.0 0.0.0.255</a:t>
            </a:r>
          </a:p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[Router-acl-adv-3001] quit</a:t>
            </a:r>
          </a:p>
        </p:txBody>
      </p:sp>
      <p:sp>
        <p:nvSpPr>
          <p:cNvPr id="50" name="文本框 49"/>
          <p:cNvSpPr txBox="1"/>
          <p:nvPr/>
        </p:nvSpPr>
        <p:spPr bwMode="auto">
          <a:xfrm>
            <a:off x="6095999" y="1881757"/>
            <a:ext cx="5649913" cy="6283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2. Создайте ACL 3001 и настройте правила для ACL, чтобы </a:t>
            </a:r>
            <a:r>
              <a:rPr lang="ru-RU" sz="1400" dirty="0" smtClean="0">
                <a:latin typeface="Huawei Sans" panose="020C0503030203020204" pitchFamily="34" charset="0"/>
              </a:rPr>
              <a:t>запретить </a:t>
            </a:r>
            <a:r>
              <a:rPr lang="ru-RU" sz="1400" dirty="0" smtClean="0">
                <a:solidFill>
                  <a:srgbClr val="000000"/>
                </a:solidFill>
                <a:latin typeface="Huawei Sans" panose="020C0503030203020204" pitchFamily="34" charset="0"/>
              </a:rPr>
              <a:t>трафик из </a:t>
            </a: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отдела исследований и разработок в отдел маркетинга.</a:t>
            </a:r>
          </a:p>
        </p:txBody>
      </p:sp>
      <p:sp>
        <p:nvSpPr>
          <p:cNvPr id="66" name="Rectangle 3"/>
          <p:cNvSpPr/>
          <p:nvPr/>
        </p:nvSpPr>
        <p:spPr>
          <a:xfrm>
            <a:off x="6132004" y="5025701"/>
            <a:ext cx="5433224" cy="1323439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[Router] </a:t>
            </a:r>
            <a:r>
              <a:rPr lang="ru-RU" sz="1400" b="1">
                <a:latin typeface="Huawei Sans" panose="020C0503030203020204" pitchFamily="34" charset="0"/>
              </a:rPr>
              <a:t>acl</a:t>
            </a:r>
            <a:r>
              <a:rPr lang="ru-RU" sz="1400">
                <a:latin typeface="Huawei Sans" panose="020C0503030203020204" pitchFamily="34" charset="0"/>
              </a:rPr>
              <a:t> 3002</a:t>
            </a:r>
          </a:p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[Router-acl-adv-3002] </a:t>
            </a:r>
            <a:r>
              <a:rPr lang="ru-RU" sz="1400" b="1">
                <a:latin typeface="Huawei Sans" panose="020C0503030203020204" pitchFamily="34" charset="0"/>
              </a:rPr>
              <a:t>rule deny ip source </a:t>
            </a:r>
            <a:r>
              <a:rPr lang="ru-RU" sz="1400">
                <a:latin typeface="Huawei Sans" panose="020C0503030203020204" pitchFamily="34" charset="0"/>
              </a:rPr>
              <a:t>10.1.2.0 0.0.0.255 </a:t>
            </a:r>
            <a:r>
              <a:rPr lang="ru-RU" sz="1400" b="1">
                <a:latin typeface="Huawei Sans" panose="020C0503030203020204" pitchFamily="34" charset="0"/>
              </a:rPr>
              <a:t>destination</a:t>
            </a:r>
            <a:r>
              <a:rPr lang="ru-RU" sz="1400">
                <a:latin typeface="Huawei Sans" panose="020C0503030203020204" pitchFamily="34" charset="0"/>
              </a:rPr>
              <a:t> 10.1.1.0 0.0.0.255</a:t>
            </a:r>
          </a:p>
          <a:p>
            <a:pPr fontAlgn="ctr">
              <a:lnSpc>
                <a:spcPts val="2400"/>
              </a:lnSpc>
            </a:pPr>
            <a:r>
              <a:rPr lang="ru-RU" sz="1400">
                <a:latin typeface="Huawei Sans" panose="020C0503030203020204" pitchFamily="34" charset="0"/>
              </a:rPr>
              <a:t>[Router-acl-adv-3002] quit</a:t>
            </a:r>
          </a:p>
        </p:txBody>
      </p:sp>
      <p:sp>
        <p:nvSpPr>
          <p:cNvPr id="67" name="文本框 66"/>
          <p:cNvSpPr txBox="1"/>
          <p:nvPr/>
        </p:nvSpPr>
        <p:spPr bwMode="auto">
          <a:xfrm>
            <a:off x="6095999" y="4184811"/>
            <a:ext cx="5649913" cy="62836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 dirty="0">
                <a:solidFill>
                  <a:srgbClr val="000000"/>
                </a:solidFill>
                <a:latin typeface="Huawei Sans" panose="020C0503030203020204" pitchFamily="34" charset="0"/>
              </a:rPr>
              <a:t>3. Создайте ACL 3002 и настройте правила для ACL, чтобы отклонять пакеты из отдела маркетинга в отдел исследований и разработок.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50225" y="4042659"/>
            <a:ext cx="5645773" cy="23064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Требования:</a:t>
            </a:r>
          </a:p>
          <a:p>
            <a:pPr marL="292100" lvl="1" indent="-282575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Отделы компании связаны через 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маршрутизатор. Чтобы упростить управление сетью, 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администратор выделяет IP-адреса различных сегментов сети 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отделу 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исследований и разработок и 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отделу маркетинга.</a:t>
            </a:r>
            <a:endParaRPr lang="ru-RU" sz="1400" dirty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marL="292100" lvl="1" indent="-282575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Компания требует, чтобы маршрутизатор </a:t>
            </a:r>
            <a:r>
              <a:rPr lang="ru-RU" sz="14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не допускал обмен </a:t>
            </a: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данными между пользовательскими хостами в разных сегментах сети для обеспечения информационной безопасности.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065353" y="1333682"/>
            <a:ext cx="3716346" cy="2594636"/>
            <a:chOff x="1380058" y="1547500"/>
            <a:chExt cx="3716346" cy="2594636"/>
          </a:xfrm>
        </p:grpSpPr>
        <p:sp>
          <p:nvSpPr>
            <p:cNvPr id="29" name="Freeform 159"/>
            <p:cNvSpPr>
              <a:spLocks noChangeAspect="1"/>
            </p:cNvSpPr>
            <p:nvPr/>
          </p:nvSpPr>
          <p:spPr>
            <a:xfrm flipH="1">
              <a:off x="1709081" y="3091080"/>
              <a:ext cx="1107956" cy="6285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>
                <a:latin typeface="Huawei Sans" panose="020C0503030203020204" pitchFamily="34" charset="0"/>
              </a:endParaRPr>
            </a:p>
          </p:txBody>
        </p:sp>
        <p:sp>
          <p:nvSpPr>
            <p:cNvPr id="30" name="Freeform 159"/>
            <p:cNvSpPr>
              <a:spLocks noChangeAspect="1"/>
            </p:cNvSpPr>
            <p:nvPr/>
          </p:nvSpPr>
          <p:spPr>
            <a:xfrm flipH="1">
              <a:off x="1709081" y="1547500"/>
              <a:ext cx="1107956" cy="6285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>
                <a:latin typeface="Huawei Sans" panose="020C0503030203020204" pitchFamily="34" charset="0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988448" y="2373153"/>
              <a:ext cx="1107956" cy="628569"/>
              <a:chOff x="5767092" y="2386032"/>
              <a:chExt cx="1107956" cy="628569"/>
            </a:xfrm>
          </p:grpSpPr>
          <p:sp>
            <p:nvSpPr>
              <p:cNvPr id="43" name="Freeform 159"/>
              <p:cNvSpPr>
                <a:spLocks noChangeAspect="1"/>
              </p:cNvSpPr>
              <p:nvPr/>
            </p:nvSpPr>
            <p:spPr>
              <a:xfrm flipH="1">
                <a:off x="5767092" y="2386032"/>
                <a:ext cx="1107956" cy="628569"/>
              </a:xfrm>
              <a:custGeom>
                <a:avLst/>
                <a:gdLst>
                  <a:gd name="connsiteX0" fmla="*/ 2693983 w 4431601"/>
                  <a:gd name="connsiteY0" fmla="*/ 0 h 2316519"/>
                  <a:gd name="connsiteX1" fmla="*/ 1918242 w 4431601"/>
                  <a:gd name="connsiteY1" fmla="*/ 324162 h 2316519"/>
                  <a:gd name="connsiteX2" fmla="*/ 1859647 w 4431601"/>
                  <a:gd name="connsiteY2" fmla="*/ 395807 h 2316519"/>
                  <a:gd name="connsiteX3" fmla="*/ 1815580 w 4431601"/>
                  <a:gd name="connsiteY3" fmla="*/ 362462 h 2316519"/>
                  <a:gd name="connsiteX4" fmla="*/ 1347603 w 4431601"/>
                  <a:gd name="connsiteY4" fmla="*/ 231362 h 2316519"/>
                  <a:gd name="connsiteX5" fmla="*/ 527605 w 4431601"/>
                  <a:gd name="connsiteY5" fmla="*/ 844290 h 2316519"/>
                  <a:gd name="connsiteX6" fmla="*/ 523639 w 4431601"/>
                  <a:gd name="connsiteY6" fmla="*/ 880372 h 2316519"/>
                  <a:gd name="connsiteX7" fmla="*/ 444716 w 4431601"/>
                  <a:gd name="connsiteY7" fmla="*/ 905088 h 2316519"/>
                  <a:gd name="connsiteX8" fmla="*/ 0 w 4431601"/>
                  <a:gd name="connsiteY8" fmla="*/ 1581940 h 2316519"/>
                  <a:gd name="connsiteX9" fmla="*/ 653694 w 4431601"/>
                  <a:gd name="connsiteY9" fmla="*/ 2312727 h 2316519"/>
                  <a:gd name="connsiteX10" fmla="*/ 653931 w 4431601"/>
                  <a:gd name="connsiteY10" fmla="*/ 2312739 h 2316519"/>
                  <a:gd name="connsiteX11" fmla="*/ 653931 w 4431601"/>
                  <a:gd name="connsiteY11" fmla="*/ 2316518 h 2316519"/>
                  <a:gd name="connsiteX12" fmla="*/ 728123 w 4431601"/>
                  <a:gd name="connsiteY12" fmla="*/ 2316518 h 2316519"/>
                  <a:gd name="connsiteX13" fmla="*/ 728142 w 4431601"/>
                  <a:gd name="connsiteY13" fmla="*/ 2316519 h 2316519"/>
                  <a:gd name="connsiteX14" fmla="*/ 728162 w 4431601"/>
                  <a:gd name="connsiteY14" fmla="*/ 2316518 h 2316519"/>
                  <a:gd name="connsiteX15" fmla="*/ 3745239 w 4431601"/>
                  <a:gd name="connsiteY15" fmla="*/ 2316518 h 2316519"/>
                  <a:gd name="connsiteX16" fmla="*/ 3745249 w 4431601"/>
                  <a:gd name="connsiteY16" fmla="*/ 2316519 h 2316519"/>
                  <a:gd name="connsiteX17" fmla="*/ 3745259 w 4431601"/>
                  <a:gd name="connsiteY17" fmla="*/ 2316518 h 2316519"/>
                  <a:gd name="connsiteX18" fmla="*/ 3788771 w 4431601"/>
                  <a:gd name="connsiteY18" fmla="*/ 2316518 h 2316519"/>
                  <a:gd name="connsiteX19" fmla="*/ 3788771 w 4431601"/>
                  <a:gd name="connsiteY19" fmla="*/ 2312093 h 2316519"/>
                  <a:gd name="connsiteX20" fmla="*/ 3883573 w 4431601"/>
                  <a:gd name="connsiteY20" fmla="*/ 2302452 h 2316519"/>
                  <a:gd name="connsiteX21" fmla="*/ 4431601 w 4431601"/>
                  <a:gd name="connsiteY21" fmla="*/ 1624103 h 2316519"/>
                  <a:gd name="connsiteX22" fmla="*/ 3883573 w 4431601"/>
                  <a:gd name="connsiteY22" fmla="*/ 945754 h 2316519"/>
                  <a:gd name="connsiteX23" fmla="*/ 3773844 w 4431601"/>
                  <a:gd name="connsiteY23" fmla="*/ 934595 h 2316519"/>
                  <a:gd name="connsiteX24" fmla="*/ 3768759 w 4431601"/>
                  <a:gd name="connsiteY24" fmla="*/ 883707 h 2316519"/>
                  <a:gd name="connsiteX25" fmla="*/ 2693983 w 4431601"/>
                  <a:gd name="connsiteY25" fmla="*/ 0 h 231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431601" h="2316519">
                    <a:moveTo>
                      <a:pt x="2693983" y="0"/>
                    </a:moveTo>
                    <a:cubicBezTo>
                      <a:pt x="2391037" y="0"/>
                      <a:pt x="2116771" y="123878"/>
                      <a:pt x="1918242" y="324162"/>
                    </a:cubicBezTo>
                    <a:lnTo>
                      <a:pt x="1859647" y="395807"/>
                    </a:lnTo>
                    <a:lnTo>
                      <a:pt x="1815580" y="362462"/>
                    </a:lnTo>
                    <a:cubicBezTo>
                      <a:pt x="1681993" y="279692"/>
                      <a:pt x="1520952" y="231362"/>
                      <a:pt x="1347603" y="231362"/>
                    </a:cubicBezTo>
                    <a:cubicBezTo>
                      <a:pt x="943122" y="231362"/>
                      <a:pt x="605652" y="494493"/>
                      <a:pt x="527605" y="844290"/>
                    </a:cubicBezTo>
                    <a:lnTo>
                      <a:pt x="523639" y="880372"/>
                    </a:lnTo>
                    <a:lnTo>
                      <a:pt x="444716" y="905088"/>
                    </a:lnTo>
                    <a:cubicBezTo>
                      <a:pt x="183375" y="1016603"/>
                      <a:pt x="0" y="1277667"/>
                      <a:pt x="0" y="1581940"/>
                    </a:cubicBezTo>
                    <a:cubicBezTo>
                      <a:pt x="0" y="1962281"/>
                      <a:pt x="286523" y="2275109"/>
                      <a:pt x="653694" y="2312727"/>
                    </a:cubicBezTo>
                    <a:lnTo>
                      <a:pt x="653931" y="2312739"/>
                    </a:lnTo>
                    <a:lnTo>
                      <a:pt x="653931" y="2316518"/>
                    </a:lnTo>
                    <a:lnTo>
                      <a:pt x="728123" y="2316518"/>
                    </a:lnTo>
                    <a:lnTo>
                      <a:pt x="728142" y="2316519"/>
                    </a:lnTo>
                    <a:lnTo>
                      <a:pt x="728162" y="2316518"/>
                    </a:lnTo>
                    <a:lnTo>
                      <a:pt x="3745239" y="2316518"/>
                    </a:lnTo>
                    <a:lnTo>
                      <a:pt x="3745249" y="2316519"/>
                    </a:lnTo>
                    <a:lnTo>
                      <a:pt x="3745259" y="2316518"/>
                    </a:lnTo>
                    <a:lnTo>
                      <a:pt x="3788771" y="2316518"/>
                    </a:lnTo>
                    <a:lnTo>
                      <a:pt x="3788771" y="2312093"/>
                    </a:lnTo>
                    <a:lnTo>
                      <a:pt x="3883573" y="2302452"/>
                    </a:lnTo>
                    <a:cubicBezTo>
                      <a:pt x="4196332" y="2237887"/>
                      <a:pt x="4431601" y="1958713"/>
                      <a:pt x="4431601" y="1624103"/>
                    </a:cubicBezTo>
                    <a:cubicBezTo>
                      <a:pt x="4431601" y="1289493"/>
                      <a:pt x="4196332" y="1010319"/>
                      <a:pt x="3883573" y="945754"/>
                    </a:cubicBezTo>
                    <a:lnTo>
                      <a:pt x="3773844" y="934595"/>
                    </a:lnTo>
                    <a:lnTo>
                      <a:pt x="3768759" y="883707"/>
                    </a:lnTo>
                    <a:cubicBezTo>
                      <a:pt x="3666462" y="379376"/>
                      <a:pt x="3224139" y="0"/>
                      <a:pt x="269398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ctr"/>
                <a:endParaRPr lang="en-US">
                  <a:latin typeface="Huawei Sans" panose="020C050303020302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 bwMode="auto">
              <a:xfrm>
                <a:off x="5874102" y="2606841"/>
                <a:ext cx="1000946" cy="3179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9980" tIns="49986" rIns="99980" bIns="49986" rtlCol="0">
                <a:noAutofit/>
              </a:bodyPr>
              <a:lstStyle/>
              <a:p>
                <a:pPr algn="ctr" defTabSz="1001649" eaLnBrk="0" fontAlgn="ctr" hangingPunct="0"/>
                <a:r>
                  <a:rPr lang="ru-RU" sz="1200" b="1" dirty="0">
                    <a:latin typeface="Huawei Sans" panose="020C0503030203020204" pitchFamily="34" charset="0"/>
                  </a:rPr>
                  <a:t>Интернет</a:t>
                </a:r>
              </a:p>
            </p:txBody>
          </p:sp>
        </p:grpSp>
        <p:cxnSp>
          <p:nvCxnSpPr>
            <p:cNvPr id="32" name="直接连接符 31"/>
            <p:cNvCxnSpPr>
              <a:stCxn id="38" idx="3"/>
              <a:endCxn id="35" idx="3"/>
            </p:cNvCxnSpPr>
            <p:nvPr/>
          </p:nvCxnSpPr>
          <p:spPr bwMode="auto">
            <a:xfrm>
              <a:off x="2538384" y="1956807"/>
              <a:ext cx="1620258" cy="77792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3" name="矩形 32"/>
            <p:cNvSpPr/>
            <p:nvPr/>
          </p:nvSpPr>
          <p:spPr>
            <a:xfrm>
              <a:off x="1784388" y="2712606"/>
              <a:ext cx="1878782" cy="466731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 dirty="0">
                  <a:latin typeface="Huawei Sans" panose="020C0503030203020204" pitchFamily="34" charset="0"/>
                </a:rPr>
                <a:t>Маршрутизатор</a:t>
              </a:r>
            </a:p>
          </p:txBody>
        </p:sp>
        <p:cxnSp>
          <p:nvCxnSpPr>
            <p:cNvPr id="34" name="直接连接符 33"/>
            <p:cNvCxnSpPr>
              <a:stCxn id="39" idx="3"/>
              <a:endCxn id="35" idx="3"/>
            </p:cNvCxnSpPr>
            <p:nvPr/>
          </p:nvCxnSpPr>
          <p:spPr bwMode="auto">
            <a:xfrm flipV="1">
              <a:off x="2538384" y="2734728"/>
              <a:ext cx="1620258" cy="77792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0105" y="2464728"/>
              <a:ext cx="658537" cy="540000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3088038" y="1943891"/>
              <a:ext cx="116508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>
                  <a:latin typeface="Huawei Sans" panose="020C0503030203020204" pitchFamily="34" charset="0"/>
                </a:rPr>
                <a:t>GE 0/0/1</a:t>
              </a:r>
            </a:p>
            <a:p>
              <a:pPr algn="ctr" fontAlgn="ctr"/>
              <a:r>
                <a:rPr lang="ru-RU" sz="1200">
                  <a:latin typeface="Huawei Sans" panose="020C0503030203020204" pitchFamily="34" charset="0"/>
                </a:rPr>
                <a:t>10.1.1.1/24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380058" y="2184366"/>
              <a:ext cx="1762257" cy="4252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Отдел исследований и разработок (R&amp;D)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10.1.1.0/24</a:t>
              </a:r>
            </a:p>
          </p:txBody>
        </p:sp>
        <p:pic>
          <p:nvPicPr>
            <p:cNvPr id="38" name="图片 37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9321" y="1749807"/>
              <a:ext cx="539063" cy="414000"/>
            </a:xfrm>
            <a:prstGeom prst="rect">
              <a:avLst/>
            </a:prstGeom>
          </p:spPr>
        </p:pic>
        <p:pic>
          <p:nvPicPr>
            <p:cNvPr id="39" name="图片 38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9321" y="3305649"/>
              <a:ext cx="539063" cy="414000"/>
            </a:xfrm>
            <a:prstGeom prst="rect">
              <a:avLst/>
            </a:prstGeom>
          </p:spPr>
        </p:pic>
        <p:sp>
          <p:nvSpPr>
            <p:cNvPr id="40" name="矩形 39"/>
            <p:cNvSpPr/>
            <p:nvPr/>
          </p:nvSpPr>
          <p:spPr>
            <a:xfrm>
              <a:off x="1380058" y="3716873"/>
              <a:ext cx="1762257" cy="425263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Отдел маркетинга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10.1.2.0/24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3088038" y="3095729"/>
              <a:ext cx="116508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200">
                  <a:latin typeface="Huawei Sans" panose="020C0503030203020204" pitchFamily="34" charset="0"/>
                </a:rPr>
                <a:t>GE 0/0/2</a:t>
              </a:r>
            </a:p>
            <a:p>
              <a:pPr algn="ctr" fontAlgn="ctr"/>
              <a:r>
                <a:rPr lang="ru-RU" sz="1200">
                  <a:latin typeface="Huawei Sans" panose="020C0503030203020204" pitchFamily="34" charset="0"/>
                </a:rPr>
                <a:t>10.1.2.1/24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136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10597200" cy="640800"/>
          </a:xfrm>
        </p:spPr>
        <p:txBody>
          <a:bodyPr anchor="ctr" anchorCtr="0"/>
          <a:lstStyle/>
          <a:p>
            <a:r>
              <a:rPr lang="ru-RU" sz="3000" dirty="0"/>
              <a:t>Пример: </a:t>
            </a:r>
            <a:r>
              <a:rPr lang="ru-RU" sz="3000" dirty="0" smtClean="0"/>
              <a:t>использование </a:t>
            </a:r>
            <a:r>
              <a:rPr lang="ru-RU" sz="3000" dirty="0"/>
              <a:t>расширенных ACL для предотвращения обмена данными между хостами пользователей в разных сегментах сети (2)</a:t>
            </a:r>
          </a:p>
        </p:txBody>
      </p:sp>
      <p:sp>
        <p:nvSpPr>
          <p:cNvPr id="25" name="Rectangle 3"/>
          <p:cNvSpPr/>
          <p:nvPr/>
        </p:nvSpPr>
        <p:spPr>
          <a:xfrm>
            <a:off x="6132004" y="2485411"/>
            <a:ext cx="5433224" cy="2794512"/>
          </a:xfrm>
          <a:prstGeom prst="rect">
            <a:avLst/>
          </a:prstGeom>
          <a:solidFill>
            <a:srgbClr val="F4FBFE"/>
          </a:solidFill>
          <a:ln>
            <a:solidFill>
              <a:srgbClr val="99DFF9"/>
            </a:solidFill>
          </a:ln>
        </p:spPr>
        <p:txBody>
          <a:bodyPr wrap="square" anchor="ctr" anchorCtr="0">
            <a:noAutofit/>
          </a:bodyPr>
          <a:lstStyle/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</a:t>
            </a:r>
            <a:r>
              <a:rPr lang="ru-RU" sz="1400" dirty="0" err="1">
                <a:latin typeface="Huawei Sans" panose="020C0503030203020204" pitchFamily="34" charset="0"/>
              </a:rPr>
              <a:t>Router</a:t>
            </a:r>
            <a:r>
              <a:rPr lang="ru-RU" sz="1400" dirty="0">
                <a:latin typeface="Huawei Sans" panose="020C0503030203020204" pitchFamily="34" charset="0"/>
              </a:rPr>
              <a:t>] interface GigabitEthernet 0/0/1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[Router-GigabitEthernet0/0/1] </a:t>
            </a:r>
            <a:r>
              <a:rPr lang="ru-RU" sz="1400" b="1" dirty="0" err="1">
                <a:latin typeface="Huawei Sans" panose="020C0503030203020204" pitchFamily="34" charset="0"/>
              </a:rPr>
              <a:t>traffic-filter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b="1" dirty="0" err="1">
                <a:latin typeface="Huawei Sans" panose="020C0503030203020204" pitchFamily="34" charset="0"/>
              </a:rPr>
              <a:t>inbound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b="1" dirty="0" err="1">
                <a:latin typeface="Huawei Sans" panose="020C0503030203020204" pitchFamily="34" charset="0"/>
              </a:rPr>
              <a:t>acl</a:t>
            </a:r>
            <a:r>
              <a:rPr lang="ru-RU" sz="1400" b="1" dirty="0">
                <a:latin typeface="Huawei Sans" panose="020C0503030203020204" pitchFamily="34" charset="0"/>
              </a:rPr>
              <a:t> 3001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[Router-GigabitEthernet0/0/1] quit</a:t>
            </a:r>
          </a:p>
          <a:p>
            <a:pPr fontAlgn="ctr">
              <a:lnSpc>
                <a:spcPts val="2400"/>
              </a:lnSpc>
            </a:pPr>
            <a:endParaRPr lang="en-US" altLang="zh-CN" sz="1400" dirty="0">
              <a:latin typeface="Huawei Sans" panose="020C0503030203020204" pitchFamily="34" charset="0"/>
              <a:cs typeface="Courier New" panose="02070309020205020404" pitchFamily="49" charset="0"/>
            </a:endParaRP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</a:t>
            </a:r>
            <a:r>
              <a:rPr lang="ru-RU" sz="1400" dirty="0" err="1">
                <a:latin typeface="Huawei Sans" panose="020C0503030203020204" pitchFamily="34" charset="0"/>
              </a:rPr>
              <a:t>Router</a:t>
            </a:r>
            <a:r>
              <a:rPr lang="ru-RU" sz="1400" dirty="0">
                <a:latin typeface="Huawei Sans" panose="020C0503030203020204" pitchFamily="34" charset="0"/>
              </a:rPr>
              <a:t>] interface GigabitEthernet 0/0/2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[Router-GigabitEthernet0/0/2] </a:t>
            </a:r>
            <a:r>
              <a:rPr lang="ru-RU" sz="1400" b="1" dirty="0" err="1">
                <a:latin typeface="Huawei Sans" panose="020C0503030203020204" pitchFamily="34" charset="0"/>
              </a:rPr>
              <a:t>traffic-filter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b="1" dirty="0" err="1">
                <a:latin typeface="Huawei Sans" panose="020C0503030203020204" pitchFamily="34" charset="0"/>
              </a:rPr>
              <a:t>inbound</a:t>
            </a:r>
            <a:r>
              <a:rPr lang="ru-RU" sz="1400" b="1" dirty="0">
                <a:latin typeface="Huawei Sans" panose="020C0503030203020204" pitchFamily="34" charset="0"/>
              </a:rPr>
              <a:t> </a:t>
            </a:r>
            <a:r>
              <a:rPr lang="ru-RU" sz="1400" b="1" dirty="0" err="1">
                <a:latin typeface="Huawei Sans" panose="020C0503030203020204" pitchFamily="34" charset="0"/>
              </a:rPr>
              <a:t>acl</a:t>
            </a:r>
            <a:r>
              <a:rPr lang="ru-RU" sz="1400" b="1" dirty="0">
                <a:latin typeface="Huawei Sans" panose="020C0503030203020204" pitchFamily="34" charset="0"/>
              </a:rPr>
              <a:t> 3002</a:t>
            </a:r>
          </a:p>
          <a:p>
            <a:pPr fontAlgn="ctr">
              <a:lnSpc>
                <a:spcPts val="2400"/>
              </a:lnSpc>
            </a:pPr>
            <a:r>
              <a:rPr lang="ru-RU" sz="1400" dirty="0">
                <a:latin typeface="Huawei Sans" panose="020C0503030203020204" pitchFamily="34" charset="0"/>
              </a:rPr>
              <a:t>[Router-GigabitEthernet0/0/2] quit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6096000" y="1585469"/>
            <a:ext cx="5469228" cy="704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87802" tIns="43901" rIns="87802" bIns="43901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ctr">
              <a:lnSpc>
                <a:spcPct val="125000"/>
              </a:lnSpc>
            </a:pPr>
            <a:r>
              <a:rPr lang="ru-RU" sz="1400">
                <a:solidFill>
                  <a:srgbClr val="000000"/>
                </a:solidFill>
                <a:latin typeface="Huawei Sans" panose="020C0503030203020204" pitchFamily="34" charset="0"/>
              </a:rPr>
              <a:t>4. Настройте фильтрацию трафика во входящем направлении GE 0/0/1 и GE 0/0/2.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065353" y="1333682"/>
            <a:ext cx="3716346" cy="2546722"/>
            <a:chOff x="1380058" y="1547500"/>
            <a:chExt cx="3716346" cy="2546722"/>
          </a:xfrm>
        </p:grpSpPr>
        <p:sp>
          <p:nvSpPr>
            <p:cNvPr id="23" name="Freeform 159"/>
            <p:cNvSpPr>
              <a:spLocks noChangeAspect="1"/>
            </p:cNvSpPr>
            <p:nvPr/>
          </p:nvSpPr>
          <p:spPr>
            <a:xfrm flipH="1">
              <a:off x="1709081" y="3091080"/>
              <a:ext cx="1107956" cy="6285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>
                <a:latin typeface="Huawei Sans" panose="020C0503030203020204" pitchFamily="34" charset="0"/>
              </a:endParaRPr>
            </a:p>
          </p:txBody>
        </p:sp>
        <p:sp>
          <p:nvSpPr>
            <p:cNvPr id="24" name="Freeform 159"/>
            <p:cNvSpPr>
              <a:spLocks noChangeAspect="1"/>
            </p:cNvSpPr>
            <p:nvPr/>
          </p:nvSpPr>
          <p:spPr>
            <a:xfrm flipH="1">
              <a:off x="1709081" y="1547500"/>
              <a:ext cx="1107956" cy="628569"/>
            </a:xfrm>
            <a:custGeom>
              <a:avLst/>
              <a:gdLst>
                <a:gd name="connsiteX0" fmla="*/ 2693983 w 4431601"/>
                <a:gd name="connsiteY0" fmla="*/ 0 h 2316519"/>
                <a:gd name="connsiteX1" fmla="*/ 1918242 w 4431601"/>
                <a:gd name="connsiteY1" fmla="*/ 324162 h 2316519"/>
                <a:gd name="connsiteX2" fmla="*/ 1859647 w 4431601"/>
                <a:gd name="connsiteY2" fmla="*/ 395807 h 2316519"/>
                <a:gd name="connsiteX3" fmla="*/ 1815580 w 4431601"/>
                <a:gd name="connsiteY3" fmla="*/ 362462 h 2316519"/>
                <a:gd name="connsiteX4" fmla="*/ 1347603 w 4431601"/>
                <a:gd name="connsiteY4" fmla="*/ 231362 h 2316519"/>
                <a:gd name="connsiteX5" fmla="*/ 527605 w 4431601"/>
                <a:gd name="connsiteY5" fmla="*/ 844290 h 2316519"/>
                <a:gd name="connsiteX6" fmla="*/ 523639 w 4431601"/>
                <a:gd name="connsiteY6" fmla="*/ 880372 h 2316519"/>
                <a:gd name="connsiteX7" fmla="*/ 444716 w 4431601"/>
                <a:gd name="connsiteY7" fmla="*/ 905088 h 2316519"/>
                <a:gd name="connsiteX8" fmla="*/ 0 w 4431601"/>
                <a:gd name="connsiteY8" fmla="*/ 1581940 h 2316519"/>
                <a:gd name="connsiteX9" fmla="*/ 653694 w 4431601"/>
                <a:gd name="connsiteY9" fmla="*/ 2312727 h 2316519"/>
                <a:gd name="connsiteX10" fmla="*/ 653931 w 4431601"/>
                <a:gd name="connsiteY10" fmla="*/ 2312739 h 2316519"/>
                <a:gd name="connsiteX11" fmla="*/ 653931 w 4431601"/>
                <a:gd name="connsiteY11" fmla="*/ 2316518 h 2316519"/>
                <a:gd name="connsiteX12" fmla="*/ 728123 w 4431601"/>
                <a:gd name="connsiteY12" fmla="*/ 2316518 h 2316519"/>
                <a:gd name="connsiteX13" fmla="*/ 728142 w 4431601"/>
                <a:gd name="connsiteY13" fmla="*/ 2316519 h 2316519"/>
                <a:gd name="connsiteX14" fmla="*/ 728162 w 4431601"/>
                <a:gd name="connsiteY14" fmla="*/ 2316518 h 2316519"/>
                <a:gd name="connsiteX15" fmla="*/ 3745239 w 4431601"/>
                <a:gd name="connsiteY15" fmla="*/ 2316518 h 2316519"/>
                <a:gd name="connsiteX16" fmla="*/ 3745249 w 4431601"/>
                <a:gd name="connsiteY16" fmla="*/ 2316519 h 2316519"/>
                <a:gd name="connsiteX17" fmla="*/ 3745259 w 4431601"/>
                <a:gd name="connsiteY17" fmla="*/ 2316518 h 2316519"/>
                <a:gd name="connsiteX18" fmla="*/ 3788771 w 4431601"/>
                <a:gd name="connsiteY18" fmla="*/ 2316518 h 2316519"/>
                <a:gd name="connsiteX19" fmla="*/ 3788771 w 4431601"/>
                <a:gd name="connsiteY19" fmla="*/ 2312093 h 2316519"/>
                <a:gd name="connsiteX20" fmla="*/ 3883573 w 4431601"/>
                <a:gd name="connsiteY20" fmla="*/ 2302452 h 2316519"/>
                <a:gd name="connsiteX21" fmla="*/ 4431601 w 4431601"/>
                <a:gd name="connsiteY21" fmla="*/ 1624103 h 2316519"/>
                <a:gd name="connsiteX22" fmla="*/ 3883573 w 4431601"/>
                <a:gd name="connsiteY22" fmla="*/ 945754 h 2316519"/>
                <a:gd name="connsiteX23" fmla="*/ 3773844 w 4431601"/>
                <a:gd name="connsiteY23" fmla="*/ 934595 h 2316519"/>
                <a:gd name="connsiteX24" fmla="*/ 3768759 w 4431601"/>
                <a:gd name="connsiteY24" fmla="*/ 883707 h 2316519"/>
                <a:gd name="connsiteX25" fmla="*/ 2693983 w 4431601"/>
                <a:gd name="connsiteY25" fmla="*/ 0 h 2316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431601" h="2316519">
                  <a:moveTo>
                    <a:pt x="2693983" y="0"/>
                  </a:moveTo>
                  <a:cubicBezTo>
                    <a:pt x="2391037" y="0"/>
                    <a:pt x="2116771" y="123878"/>
                    <a:pt x="1918242" y="324162"/>
                  </a:cubicBezTo>
                  <a:lnTo>
                    <a:pt x="1859647" y="395807"/>
                  </a:lnTo>
                  <a:lnTo>
                    <a:pt x="1815580" y="362462"/>
                  </a:lnTo>
                  <a:cubicBezTo>
                    <a:pt x="1681993" y="279692"/>
                    <a:pt x="1520952" y="231362"/>
                    <a:pt x="1347603" y="231362"/>
                  </a:cubicBezTo>
                  <a:cubicBezTo>
                    <a:pt x="943122" y="231362"/>
                    <a:pt x="605652" y="494493"/>
                    <a:pt x="527605" y="844290"/>
                  </a:cubicBezTo>
                  <a:lnTo>
                    <a:pt x="523639" y="880372"/>
                  </a:lnTo>
                  <a:lnTo>
                    <a:pt x="444716" y="905088"/>
                  </a:lnTo>
                  <a:cubicBezTo>
                    <a:pt x="183375" y="1016603"/>
                    <a:pt x="0" y="1277667"/>
                    <a:pt x="0" y="1581940"/>
                  </a:cubicBezTo>
                  <a:cubicBezTo>
                    <a:pt x="0" y="1962281"/>
                    <a:pt x="286523" y="2275109"/>
                    <a:pt x="653694" y="2312727"/>
                  </a:cubicBezTo>
                  <a:lnTo>
                    <a:pt x="653931" y="2312739"/>
                  </a:lnTo>
                  <a:lnTo>
                    <a:pt x="653931" y="2316518"/>
                  </a:lnTo>
                  <a:lnTo>
                    <a:pt x="728123" y="2316518"/>
                  </a:lnTo>
                  <a:lnTo>
                    <a:pt x="728142" y="2316519"/>
                  </a:lnTo>
                  <a:lnTo>
                    <a:pt x="728162" y="2316518"/>
                  </a:lnTo>
                  <a:lnTo>
                    <a:pt x="3745239" y="2316518"/>
                  </a:lnTo>
                  <a:lnTo>
                    <a:pt x="3745249" y="2316519"/>
                  </a:lnTo>
                  <a:lnTo>
                    <a:pt x="3745259" y="2316518"/>
                  </a:lnTo>
                  <a:lnTo>
                    <a:pt x="3788771" y="2316518"/>
                  </a:lnTo>
                  <a:lnTo>
                    <a:pt x="3788771" y="2312093"/>
                  </a:lnTo>
                  <a:lnTo>
                    <a:pt x="3883573" y="2302452"/>
                  </a:lnTo>
                  <a:cubicBezTo>
                    <a:pt x="4196332" y="2237887"/>
                    <a:pt x="4431601" y="1958713"/>
                    <a:pt x="4431601" y="1624103"/>
                  </a:cubicBezTo>
                  <a:cubicBezTo>
                    <a:pt x="4431601" y="1289493"/>
                    <a:pt x="4196332" y="1010319"/>
                    <a:pt x="3883573" y="945754"/>
                  </a:cubicBezTo>
                  <a:lnTo>
                    <a:pt x="3773844" y="934595"/>
                  </a:lnTo>
                  <a:lnTo>
                    <a:pt x="3768759" y="883707"/>
                  </a:lnTo>
                  <a:cubicBezTo>
                    <a:pt x="3666462" y="379376"/>
                    <a:pt x="3224139" y="0"/>
                    <a:pt x="269398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en-US">
                <a:latin typeface="Huawei Sans" panose="020C0503030203020204" pitchFamily="34" charset="0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88448" y="2373153"/>
              <a:ext cx="1107956" cy="628569"/>
              <a:chOff x="5767092" y="2386032"/>
              <a:chExt cx="1107956" cy="628569"/>
            </a:xfrm>
          </p:grpSpPr>
          <p:sp>
            <p:nvSpPr>
              <p:cNvPr id="39" name="Freeform 159"/>
              <p:cNvSpPr>
                <a:spLocks noChangeAspect="1"/>
              </p:cNvSpPr>
              <p:nvPr/>
            </p:nvSpPr>
            <p:spPr>
              <a:xfrm flipH="1">
                <a:off x="5767092" y="2386032"/>
                <a:ext cx="1107956" cy="628569"/>
              </a:xfrm>
              <a:custGeom>
                <a:avLst/>
                <a:gdLst>
                  <a:gd name="connsiteX0" fmla="*/ 2693983 w 4431601"/>
                  <a:gd name="connsiteY0" fmla="*/ 0 h 2316519"/>
                  <a:gd name="connsiteX1" fmla="*/ 1918242 w 4431601"/>
                  <a:gd name="connsiteY1" fmla="*/ 324162 h 2316519"/>
                  <a:gd name="connsiteX2" fmla="*/ 1859647 w 4431601"/>
                  <a:gd name="connsiteY2" fmla="*/ 395807 h 2316519"/>
                  <a:gd name="connsiteX3" fmla="*/ 1815580 w 4431601"/>
                  <a:gd name="connsiteY3" fmla="*/ 362462 h 2316519"/>
                  <a:gd name="connsiteX4" fmla="*/ 1347603 w 4431601"/>
                  <a:gd name="connsiteY4" fmla="*/ 231362 h 2316519"/>
                  <a:gd name="connsiteX5" fmla="*/ 527605 w 4431601"/>
                  <a:gd name="connsiteY5" fmla="*/ 844290 h 2316519"/>
                  <a:gd name="connsiteX6" fmla="*/ 523639 w 4431601"/>
                  <a:gd name="connsiteY6" fmla="*/ 880372 h 2316519"/>
                  <a:gd name="connsiteX7" fmla="*/ 444716 w 4431601"/>
                  <a:gd name="connsiteY7" fmla="*/ 905088 h 2316519"/>
                  <a:gd name="connsiteX8" fmla="*/ 0 w 4431601"/>
                  <a:gd name="connsiteY8" fmla="*/ 1581940 h 2316519"/>
                  <a:gd name="connsiteX9" fmla="*/ 653694 w 4431601"/>
                  <a:gd name="connsiteY9" fmla="*/ 2312727 h 2316519"/>
                  <a:gd name="connsiteX10" fmla="*/ 653931 w 4431601"/>
                  <a:gd name="connsiteY10" fmla="*/ 2312739 h 2316519"/>
                  <a:gd name="connsiteX11" fmla="*/ 653931 w 4431601"/>
                  <a:gd name="connsiteY11" fmla="*/ 2316518 h 2316519"/>
                  <a:gd name="connsiteX12" fmla="*/ 728123 w 4431601"/>
                  <a:gd name="connsiteY12" fmla="*/ 2316518 h 2316519"/>
                  <a:gd name="connsiteX13" fmla="*/ 728142 w 4431601"/>
                  <a:gd name="connsiteY13" fmla="*/ 2316519 h 2316519"/>
                  <a:gd name="connsiteX14" fmla="*/ 728162 w 4431601"/>
                  <a:gd name="connsiteY14" fmla="*/ 2316518 h 2316519"/>
                  <a:gd name="connsiteX15" fmla="*/ 3745239 w 4431601"/>
                  <a:gd name="connsiteY15" fmla="*/ 2316518 h 2316519"/>
                  <a:gd name="connsiteX16" fmla="*/ 3745249 w 4431601"/>
                  <a:gd name="connsiteY16" fmla="*/ 2316519 h 2316519"/>
                  <a:gd name="connsiteX17" fmla="*/ 3745259 w 4431601"/>
                  <a:gd name="connsiteY17" fmla="*/ 2316518 h 2316519"/>
                  <a:gd name="connsiteX18" fmla="*/ 3788771 w 4431601"/>
                  <a:gd name="connsiteY18" fmla="*/ 2316518 h 2316519"/>
                  <a:gd name="connsiteX19" fmla="*/ 3788771 w 4431601"/>
                  <a:gd name="connsiteY19" fmla="*/ 2312093 h 2316519"/>
                  <a:gd name="connsiteX20" fmla="*/ 3883573 w 4431601"/>
                  <a:gd name="connsiteY20" fmla="*/ 2302452 h 2316519"/>
                  <a:gd name="connsiteX21" fmla="*/ 4431601 w 4431601"/>
                  <a:gd name="connsiteY21" fmla="*/ 1624103 h 2316519"/>
                  <a:gd name="connsiteX22" fmla="*/ 3883573 w 4431601"/>
                  <a:gd name="connsiteY22" fmla="*/ 945754 h 2316519"/>
                  <a:gd name="connsiteX23" fmla="*/ 3773844 w 4431601"/>
                  <a:gd name="connsiteY23" fmla="*/ 934595 h 2316519"/>
                  <a:gd name="connsiteX24" fmla="*/ 3768759 w 4431601"/>
                  <a:gd name="connsiteY24" fmla="*/ 883707 h 2316519"/>
                  <a:gd name="connsiteX25" fmla="*/ 2693983 w 4431601"/>
                  <a:gd name="connsiteY25" fmla="*/ 0 h 2316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431601" h="2316519">
                    <a:moveTo>
                      <a:pt x="2693983" y="0"/>
                    </a:moveTo>
                    <a:cubicBezTo>
                      <a:pt x="2391037" y="0"/>
                      <a:pt x="2116771" y="123878"/>
                      <a:pt x="1918242" y="324162"/>
                    </a:cubicBezTo>
                    <a:lnTo>
                      <a:pt x="1859647" y="395807"/>
                    </a:lnTo>
                    <a:lnTo>
                      <a:pt x="1815580" y="362462"/>
                    </a:lnTo>
                    <a:cubicBezTo>
                      <a:pt x="1681993" y="279692"/>
                      <a:pt x="1520952" y="231362"/>
                      <a:pt x="1347603" y="231362"/>
                    </a:cubicBezTo>
                    <a:cubicBezTo>
                      <a:pt x="943122" y="231362"/>
                      <a:pt x="605652" y="494493"/>
                      <a:pt x="527605" y="844290"/>
                    </a:cubicBezTo>
                    <a:lnTo>
                      <a:pt x="523639" y="880372"/>
                    </a:lnTo>
                    <a:lnTo>
                      <a:pt x="444716" y="905088"/>
                    </a:lnTo>
                    <a:cubicBezTo>
                      <a:pt x="183375" y="1016603"/>
                      <a:pt x="0" y="1277667"/>
                      <a:pt x="0" y="1581940"/>
                    </a:cubicBezTo>
                    <a:cubicBezTo>
                      <a:pt x="0" y="1962281"/>
                      <a:pt x="286523" y="2275109"/>
                      <a:pt x="653694" y="2312727"/>
                    </a:cubicBezTo>
                    <a:lnTo>
                      <a:pt x="653931" y="2312739"/>
                    </a:lnTo>
                    <a:lnTo>
                      <a:pt x="653931" y="2316518"/>
                    </a:lnTo>
                    <a:lnTo>
                      <a:pt x="728123" y="2316518"/>
                    </a:lnTo>
                    <a:lnTo>
                      <a:pt x="728142" y="2316519"/>
                    </a:lnTo>
                    <a:lnTo>
                      <a:pt x="728162" y="2316518"/>
                    </a:lnTo>
                    <a:lnTo>
                      <a:pt x="3745239" y="2316518"/>
                    </a:lnTo>
                    <a:lnTo>
                      <a:pt x="3745249" y="2316519"/>
                    </a:lnTo>
                    <a:lnTo>
                      <a:pt x="3745259" y="2316518"/>
                    </a:lnTo>
                    <a:lnTo>
                      <a:pt x="3788771" y="2316518"/>
                    </a:lnTo>
                    <a:lnTo>
                      <a:pt x="3788771" y="2312093"/>
                    </a:lnTo>
                    <a:lnTo>
                      <a:pt x="3883573" y="2302452"/>
                    </a:lnTo>
                    <a:cubicBezTo>
                      <a:pt x="4196332" y="2237887"/>
                      <a:pt x="4431601" y="1958713"/>
                      <a:pt x="4431601" y="1624103"/>
                    </a:cubicBezTo>
                    <a:cubicBezTo>
                      <a:pt x="4431601" y="1289493"/>
                      <a:pt x="4196332" y="1010319"/>
                      <a:pt x="3883573" y="945754"/>
                    </a:cubicBezTo>
                    <a:lnTo>
                      <a:pt x="3773844" y="934595"/>
                    </a:lnTo>
                    <a:lnTo>
                      <a:pt x="3768759" y="883707"/>
                    </a:lnTo>
                    <a:cubicBezTo>
                      <a:pt x="3666462" y="379376"/>
                      <a:pt x="3224139" y="0"/>
                      <a:pt x="269398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285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 fontAlgn="ctr"/>
                <a:endParaRPr lang="en-US">
                  <a:latin typeface="Huawei Sans" panose="020C0503030203020204" pitchFamily="34" charset="0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 bwMode="auto">
              <a:xfrm>
                <a:off x="5874102" y="2606841"/>
                <a:ext cx="1000946" cy="34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9980" tIns="49986" rIns="99980" bIns="49986" rtlCol="0">
                <a:noAutofit/>
              </a:bodyPr>
              <a:lstStyle/>
              <a:p>
                <a:pPr algn="ctr" defTabSz="1001649" eaLnBrk="0" fontAlgn="ctr" hangingPunct="0"/>
                <a:r>
                  <a:rPr lang="ru-RU" sz="1200" b="1" dirty="0">
                    <a:latin typeface="Huawei Sans" panose="020C0503030203020204" pitchFamily="34" charset="0"/>
                  </a:rPr>
                  <a:t>Интернет</a:t>
                </a:r>
              </a:p>
            </p:txBody>
          </p:sp>
        </p:grpSp>
        <p:cxnSp>
          <p:nvCxnSpPr>
            <p:cNvPr id="27" name="直接连接符 26"/>
            <p:cNvCxnSpPr>
              <a:stCxn id="34" idx="3"/>
              <a:endCxn id="30" idx="3"/>
            </p:cNvCxnSpPr>
            <p:nvPr/>
          </p:nvCxnSpPr>
          <p:spPr bwMode="auto">
            <a:xfrm>
              <a:off x="2538384" y="1956807"/>
              <a:ext cx="1620258" cy="77792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8" name="矩形 27"/>
            <p:cNvSpPr/>
            <p:nvPr/>
          </p:nvSpPr>
          <p:spPr>
            <a:xfrm>
              <a:off x="2128757" y="2668962"/>
              <a:ext cx="1459106" cy="42211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100" dirty="0">
                  <a:latin typeface="Huawei Sans" panose="020C0503030203020204" pitchFamily="34" charset="0"/>
                </a:rPr>
                <a:t>Маршрутизатор</a:t>
              </a:r>
            </a:p>
          </p:txBody>
        </p:sp>
        <p:cxnSp>
          <p:nvCxnSpPr>
            <p:cNvPr id="29" name="直接连接符 28"/>
            <p:cNvCxnSpPr>
              <a:stCxn id="35" idx="3"/>
              <a:endCxn id="30" idx="3"/>
            </p:cNvCxnSpPr>
            <p:nvPr/>
          </p:nvCxnSpPr>
          <p:spPr bwMode="auto">
            <a:xfrm flipV="1">
              <a:off x="2538384" y="2734728"/>
              <a:ext cx="1620258" cy="77792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0105" y="2464728"/>
              <a:ext cx="658537" cy="540000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3088038" y="1943891"/>
              <a:ext cx="116508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GE 0/0/1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10.1.1.1/24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380058" y="2184366"/>
              <a:ext cx="1762257" cy="37734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Отдел исследований и разработок (R&amp;D)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10.1.1.0/24</a:t>
              </a:r>
            </a:p>
          </p:txBody>
        </p:sp>
        <p:pic>
          <p:nvPicPr>
            <p:cNvPr id="34" name="图片 33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9321" y="1749807"/>
              <a:ext cx="539063" cy="414000"/>
            </a:xfrm>
            <a:prstGeom prst="rect">
              <a:avLst/>
            </a:prstGeom>
          </p:spPr>
        </p:pic>
        <p:pic>
          <p:nvPicPr>
            <p:cNvPr id="35" name="图片 34" descr="PC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99321" y="3305649"/>
              <a:ext cx="539063" cy="414000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1380058" y="3716873"/>
              <a:ext cx="1762257" cy="37734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Отдел маркетинга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10.1.2.0/24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3088038" y="3095729"/>
              <a:ext cx="116508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GE 0/0/2</a:t>
              </a:r>
            </a:p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10.1.2.1/24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50226" y="4042659"/>
            <a:ext cx="5133796" cy="23064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ru-RU" sz="1400" dirty="0">
                <a:solidFill>
                  <a:prstClr val="black"/>
                </a:solidFill>
                <a:latin typeface="Huawei Sans" panose="020C0503030203020204" pitchFamily="34" charset="0"/>
              </a:rPr>
              <a:t>Требования:</a:t>
            </a:r>
          </a:p>
          <a:p>
            <a:pPr marL="292100" lvl="1" indent="-282575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</a:rPr>
              <a:t>Отделы компании связаны через </a:t>
            </a:r>
            <a:r>
              <a:rPr lang="ru-RU" sz="12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маршрутизатор. </a:t>
            </a: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</a:rPr>
              <a:t>Для облегчения управления </a:t>
            </a:r>
            <a:r>
              <a:rPr lang="ru-RU" sz="12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сетью </a:t>
            </a: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</a:rPr>
              <a:t>администратор выделяет IP-адреса различных сегментов сети отделам исследований и разработок и маркетингу.</a:t>
            </a:r>
          </a:p>
          <a:p>
            <a:pPr marL="292100" lvl="1" indent="-282575" fontAlgn="ctr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prstClr val="black"/>
                </a:solidFill>
                <a:latin typeface="Huawei Sans" panose="020C0503030203020204" pitchFamily="34" charset="0"/>
              </a:rPr>
              <a:t>Компания требует, чтобы маршрутизатор предотвращал обмен данными между пользовательскими хостами в разных сегментах сети для обеспечения информационной безопасности.</a:t>
            </a:r>
          </a:p>
        </p:txBody>
      </p:sp>
    </p:spTree>
    <p:extLst>
      <p:ext uri="{BB962C8B-B14F-4D97-AF65-F5344CB8AC3E}">
        <p14:creationId xmlns:p14="http://schemas.microsoft.com/office/powerpoint/2010/main" val="263564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2000" dirty="0"/>
              <a:t>Быстрое развитие сети создает проблемы для сетевой безопасности и качества обслуживания (</a:t>
            </a:r>
            <a:r>
              <a:rPr lang="ru-RU" sz="2000" dirty="0" err="1"/>
              <a:t>QoS</a:t>
            </a:r>
            <a:r>
              <a:rPr lang="ru-RU" sz="2000" dirty="0"/>
              <a:t>). Списки контроля доступа (ACL) тесно связаны с сетевой безопасностью и </a:t>
            </a:r>
            <a:r>
              <a:rPr lang="ru-RU" sz="2000" dirty="0" err="1"/>
              <a:t>QoS</a:t>
            </a:r>
            <a:r>
              <a:rPr lang="ru-RU" sz="2000" dirty="0"/>
              <a:t>.</a:t>
            </a:r>
          </a:p>
          <a:p>
            <a:r>
              <a:rPr lang="ru-RU" sz="2000" dirty="0"/>
              <a:t>Точно идентифицируя потоки пакетов в сети и взаимодействуя с другими технологиями, списки ACL </a:t>
            </a:r>
            <a:r>
              <a:rPr lang="ru-RU" sz="2000" dirty="0" smtClean="0"/>
              <a:t>позволяют управлять </a:t>
            </a:r>
            <a:r>
              <a:rPr lang="ru-RU" sz="2000" dirty="0"/>
              <a:t>характеристиками доступа к сети, предотвращать сетевые атаки и улучшать использование полосы пропускания сети, тем самым обеспечивая безопасность сетевой среды и надежность </a:t>
            </a:r>
            <a:r>
              <a:rPr lang="ru-RU" sz="2000" dirty="0" err="1"/>
              <a:t>QoS</a:t>
            </a:r>
            <a:r>
              <a:rPr lang="ru-RU" sz="2000" dirty="0"/>
              <a:t>.</a:t>
            </a:r>
          </a:p>
          <a:p>
            <a:r>
              <a:rPr lang="ru-RU" sz="2000" dirty="0"/>
              <a:t>В этом курсе описываются основные принципы и функции, типы и характеристики, базовый состав, порядок </a:t>
            </a:r>
            <a:r>
              <a:rPr lang="ru-RU" sz="2000" dirty="0" smtClean="0"/>
              <a:t>обработки правил </a:t>
            </a:r>
            <a:r>
              <a:rPr lang="ru-RU" sz="2000" dirty="0"/>
              <a:t>ACL, использование подстановочных </a:t>
            </a:r>
            <a:r>
              <a:rPr lang="ru-RU" sz="2000" dirty="0" smtClean="0"/>
              <a:t>масок и синтаксис ACL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08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 marL="401638" indent="-401638"/>
            <a:r>
              <a:rPr lang="ru-RU"/>
              <a:t>(Единичный выбор) Какое из следующих правил является действительным правилом базового ACL?</a:t>
            </a:r>
            <a:r>
              <a:rPr lang="ru-RU">
                <a:latin typeface="Huawei Sans" panose="020C0503030203020204" pitchFamily="34" charset="0"/>
              </a:rPr>
              <a:t> (  )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>
                <a:latin typeface="Huawei Sans" panose="020C0503030203020204" pitchFamily="34" charset="0"/>
              </a:rPr>
              <a:t>rule permit ip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>
                <a:latin typeface="Huawei Sans" panose="020C0503030203020204" pitchFamily="34" charset="0"/>
              </a:rPr>
              <a:t>rule deny ip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>
                <a:latin typeface="Huawei Sans" panose="020C0503030203020204" pitchFamily="34" charset="0"/>
              </a:rPr>
              <a:t>rule permit source any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>
                <a:latin typeface="Huawei Sans" panose="020C0503030203020204" pitchFamily="34" charset="0"/>
              </a:rPr>
              <a:t>rule deny tcp source any</a:t>
            </a:r>
          </a:p>
          <a:p>
            <a:pPr marL="401638" indent="-401638"/>
            <a:r>
              <a:rPr lang="ru-RU">
                <a:latin typeface="Huawei Sans" panose="020C0503030203020204" pitchFamily="34" charset="0"/>
              </a:rPr>
              <a:t>Какие параметры можно использовать для определения правил расширенных ACL?</a:t>
            </a:r>
          </a:p>
        </p:txBody>
      </p:sp>
    </p:spTree>
    <p:extLst>
      <p:ext uri="{BB962C8B-B14F-4D97-AF65-F5344CB8AC3E}">
        <p14:creationId xmlns:p14="http://schemas.microsoft.com/office/powerpoint/2010/main" val="19742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ru-RU" dirty="0"/>
              <a:t>ACL — популярная сетевая технология. Принцип заключается в следующем: пакеты сопоставляются с настроенными правилами </a:t>
            </a:r>
            <a:r>
              <a:rPr lang="ru-RU" dirty="0" smtClean="0"/>
              <a:t>ACL. В случае совпадения с правилом выполняются действие, указанное в этом правиле. </a:t>
            </a:r>
            <a:r>
              <a:rPr lang="ru-RU" dirty="0"/>
              <a:t>Соответствующие правила и действия настраиваются на основании требований сети. </a:t>
            </a:r>
            <a:endParaRPr lang="ru-RU" dirty="0" smtClean="0"/>
          </a:p>
          <a:p>
            <a:r>
              <a:rPr lang="ru-RU" dirty="0" smtClean="0"/>
              <a:t>ACL </a:t>
            </a:r>
            <a:r>
              <a:rPr lang="ru-RU" dirty="0"/>
              <a:t>часто используются </a:t>
            </a:r>
            <a:r>
              <a:rPr lang="ru-RU" dirty="0" smtClean="0"/>
              <a:t>совместно с </a:t>
            </a:r>
            <a:r>
              <a:rPr lang="ru-RU" dirty="0"/>
              <a:t>другими технологиями, такими как </a:t>
            </a:r>
            <a:r>
              <a:rPr lang="ru-RU" dirty="0" smtClean="0"/>
              <a:t>трансляция сетевых адресов, политика </a:t>
            </a:r>
            <a:r>
              <a:rPr lang="ru-RU" dirty="0"/>
              <a:t>маршрутизации, </a:t>
            </a:r>
            <a:r>
              <a:rPr lang="ru-RU" dirty="0" err="1"/>
              <a:t>QoS</a:t>
            </a:r>
            <a:r>
              <a:rPr lang="ru-RU" dirty="0"/>
              <a:t> и фильтрация трафика.</a:t>
            </a:r>
          </a:p>
        </p:txBody>
      </p:sp>
    </p:spTree>
    <p:extLst>
      <p:ext uri="{BB962C8B-B14F-4D97-AF65-F5344CB8AC3E}">
        <p14:creationId xmlns:p14="http://schemas.microsoft.com/office/powerpoint/2010/main" val="182198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6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/>
              <a:t>По окончании данного курса слушатели получат следующие знания и навыки:</a:t>
            </a:r>
          </a:p>
          <a:p>
            <a:pPr lvl="1"/>
            <a:r>
              <a:rPr lang="ru-RU" dirty="0"/>
              <a:t>основные принципы и </a:t>
            </a:r>
            <a:r>
              <a:rPr lang="ru-RU" dirty="0" smtClean="0"/>
              <a:t>назначение ACL;</a:t>
            </a:r>
            <a:endParaRPr lang="ru-RU" dirty="0"/>
          </a:p>
          <a:p>
            <a:pPr lvl="1"/>
            <a:r>
              <a:rPr lang="ru-RU" dirty="0"/>
              <a:t>типы и характеристики </a:t>
            </a:r>
            <a:r>
              <a:rPr lang="ru-RU" dirty="0" smtClean="0"/>
              <a:t>ACL;</a:t>
            </a:r>
            <a:endParaRPr lang="ru-RU" dirty="0"/>
          </a:p>
          <a:p>
            <a:pPr lvl="1"/>
            <a:r>
              <a:rPr lang="ru-RU" dirty="0"/>
              <a:t>базовый состав списков ACL и порядок </a:t>
            </a:r>
            <a:r>
              <a:rPr lang="ru-RU" dirty="0" smtClean="0"/>
              <a:t>обработки правил;</a:t>
            </a:r>
            <a:endParaRPr lang="ru-RU" dirty="0"/>
          </a:p>
          <a:p>
            <a:pPr lvl="1"/>
            <a:r>
              <a:rPr lang="ru-RU" dirty="0" smtClean="0"/>
              <a:t>выполнение </a:t>
            </a:r>
            <a:r>
              <a:rPr lang="ru-RU" dirty="0"/>
              <a:t>базовых настроек </a:t>
            </a:r>
            <a:r>
              <a:rPr lang="ru-RU" dirty="0" smtClean="0"/>
              <a:t>ACL.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514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b="1" dirty="0"/>
              <a:t>Обзор ACL 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Основные понятия и механизм работы ACL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Синтаксис и примеры использования ACL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683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159"/>
          <p:cNvSpPr/>
          <p:nvPr/>
        </p:nvSpPr>
        <p:spPr>
          <a:xfrm flipH="1">
            <a:off x="7978292" y="2771806"/>
            <a:ext cx="1737185" cy="97569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8" name="Freeform 159"/>
          <p:cNvSpPr/>
          <p:nvPr/>
        </p:nvSpPr>
        <p:spPr>
          <a:xfrm flipH="1">
            <a:off x="2036253" y="3638479"/>
            <a:ext cx="1737185" cy="97569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64" name="Freeform 159"/>
          <p:cNvSpPr/>
          <p:nvPr/>
        </p:nvSpPr>
        <p:spPr>
          <a:xfrm flipH="1">
            <a:off x="2036253" y="1449380"/>
            <a:ext cx="1737185" cy="97569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>
              <a:latin typeface="Huawei Sans" panose="020C0503030203020204" pitchFamily="34" charset="0"/>
              <a:ea typeface="方正兰亭黑简体" panose="02000000000000000000" pitchFamily="2" charset="-122"/>
              <a:sym typeface="Huawei Sans" panose="020C0503030203020204" pitchFamily="34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51877" y="5396272"/>
            <a:ext cx="11306175" cy="928097"/>
          </a:xfrm>
        </p:spPr>
        <p:txBody>
          <a:bodyPr/>
          <a:lstStyle/>
          <a:p>
            <a:r>
              <a:rPr lang="ru-RU" sz="1400" dirty="0"/>
              <a:t>Чтобы обеспечить безопасность </a:t>
            </a:r>
            <a:r>
              <a:rPr lang="ru-RU" sz="1400" dirty="0" smtClean="0"/>
              <a:t>данных финансового отдела, предприятие </a:t>
            </a:r>
            <a:r>
              <a:rPr lang="ru-RU" sz="1400" dirty="0"/>
              <a:t>запрещает доступ </a:t>
            </a:r>
            <a:r>
              <a:rPr lang="ru-RU" sz="1400" dirty="0" smtClean="0"/>
              <a:t>отделу </a:t>
            </a:r>
            <a:r>
              <a:rPr lang="ru-RU" sz="1400" dirty="0"/>
              <a:t>исследований и разработок (R&amp;D) к серверу финансового отдела, но разрешает доступ </a:t>
            </a:r>
            <a:r>
              <a:rPr lang="ru-RU" sz="1400" dirty="0" smtClean="0"/>
              <a:t>к серверу из офиса руководителя.</a:t>
            </a:r>
            <a:endParaRPr lang="ru-RU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594799" y="410400"/>
            <a:ext cx="10343915" cy="640800"/>
          </a:xfrm>
        </p:spPr>
        <p:txBody>
          <a:bodyPr/>
          <a:lstStyle/>
          <a:p>
            <a:r>
              <a:rPr lang="ru-RU" dirty="0"/>
              <a:t>Предпосылки: </a:t>
            </a:r>
            <a:r>
              <a:rPr lang="ru-RU" dirty="0" smtClean="0"/>
              <a:t>необходим </a:t>
            </a:r>
            <a:r>
              <a:rPr lang="ru-RU" dirty="0"/>
              <a:t>инструмент для фильтрации трафика</a:t>
            </a:r>
          </a:p>
        </p:txBody>
      </p:sp>
      <p:sp>
        <p:nvSpPr>
          <p:cNvPr id="203" name="圆角矩形 202"/>
          <p:cNvSpPr/>
          <p:nvPr/>
        </p:nvSpPr>
        <p:spPr>
          <a:xfrm>
            <a:off x="8137269" y="1463636"/>
            <a:ext cx="3093732" cy="871614"/>
          </a:xfrm>
          <a:prstGeom prst="roundRect">
            <a:avLst>
              <a:gd name="adj" fmla="val 7486"/>
            </a:avLst>
          </a:prstGeom>
          <a:solidFill>
            <a:srgbClr val="FFF2CC"/>
          </a:solidFill>
          <a:ln w="12700">
            <a:solidFill>
              <a:srgbClr val="FFD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dirty="0">
                <a:solidFill>
                  <a:schemeClr val="tx1"/>
                </a:solidFill>
                <a:latin typeface="Huawei Sans" panose="020C0503030203020204" pitchFamily="34" charset="0"/>
              </a:rPr>
              <a:t>Есть инструмент для фильтрации IP-трафика?</a:t>
            </a:r>
          </a:p>
        </p:txBody>
      </p:sp>
      <p:pic>
        <p:nvPicPr>
          <p:cNvPr id="36" name="图片 35" descr="通用服务器-蓝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3992" y="1851968"/>
            <a:ext cx="660000" cy="540000"/>
          </a:xfrm>
          <a:prstGeom prst="rect">
            <a:avLst/>
          </a:prstGeom>
        </p:spPr>
      </p:pic>
      <p:pic>
        <p:nvPicPr>
          <p:cNvPr id="37" name="图片 36" descr="交换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5542" y="1851968"/>
            <a:ext cx="667637" cy="540000"/>
          </a:xfrm>
          <a:prstGeom prst="rect">
            <a:avLst/>
          </a:prstGeom>
        </p:spPr>
      </p:pic>
      <p:pic>
        <p:nvPicPr>
          <p:cNvPr id="38" name="图片 37" descr="交换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05541" y="4008143"/>
            <a:ext cx="667637" cy="540000"/>
          </a:xfrm>
          <a:prstGeom prst="rect">
            <a:avLst/>
          </a:prstGeom>
        </p:spPr>
      </p:pic>
      <p:pic>
        <p:nvPicPr>
          <p:cNvPr id="39" name="图片 38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87421" y="1923414"/>
            <a:ext cx="562501" cy="432000"/>
          </a:xfrm>
          <a:prstGeom prst="rect">
            <a:avLst/>
          </a:prstGeom>
        </p:spPr>
      </p:pic>
      <p:pic>
        <p:nvPicPr>
          <p:cNvPr id="40" name="图片 39" descr="PC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51417" y="4083654"/>
            <a:ext cx="562501" cy="432000"/>
          </a:xfrm>
          <a:prstGeom prst="rect">
            <a:avLst/>
          </a:prstGeom>
        </p:spPr>
      </p:pic>
      <p:cxnSp>
        <p:nvCxnSpPr>
          <p:cNvPr id="41" name="直接连接符 40"/>
          <p:cNvCxnSpPr>
            <a:stCxn id="37" idx="3"/>
          </p:cNvCxnSpPr>
          <p:nvPr/>
        </p:nvCxnSpPr>
        <p:spPr bwMode="auto">
          <a:xfrm>
            <a:off x="4073179" y="2121968"/>
            <a:ext cx="1359460" cy="124091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2" name="直接连接符 41"/>
          <p:cNvCxnSpPr>
            <a:stCxn id="38" idx="3"/>
          </p:cNvCxnSpPr>
          <p:nvPr/>
        </p:nvCxnSpPr>
        <p:spPr bwMode="auto">
          <a:xfrm flipV="1">
            <a:off x="4073178" y="3362880"/>
            <a:ext cx="1395465" cy="91526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直接连接符 42"/>
          <p:cNvCxnSpPr>
            <a:stCxn id="36" idx="2"/>
            <a:endCxn id="65" idx="0"/>
          </p:cNvCxnSpPr>
          <p:nvPr/>
        </p:nvCxnSpPr>
        <p:spPr bwMode="auto">
          <a:xfrm>
            <a:off x="5683992" y="2391968"/>
            <a:ext cx="675" cy="71957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直接连接符 43"/>
          <p:cNvCxnSpPr>
            <a:stCxn id="65" idx="3"/>
            <a:endCxn id="63" idx="1"/>
          </p:cNvCxnSpPr>
          <p:nvPr/>
        </p:nvCxnSpPr>
        <p:spPr bwMode="auto">
          <a:xfrm>
            <a:off x="6013935" y="3381546"/>
            <a:ext cx="179406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5" name="组合 44"/>
          <p:cNvGrpSpPr/>
          <p:nvPr/>
        </p:nvGrpSpPr>
        <p:grpSpPr>
          <a:xfrm>
            <a:off x="6115813" y="3002388"/>
            <a:ext cx="1620180" cy="251334"/>
            <a:chOff x="6527146" y="3355846"/>
            <a:chExt cx="1620180" cy="251334"/>
          </a:xfrm>
        </p:grpSpPr>
        <p:cxnSp>
          <p:nvCxnSpPr>
            <p:cNvPr id="46" name="直接箭头连接符 45"/>
            <p:cNvCxnSpPr/>
            <p:nvPr/>
          </p:nvCxnSpPr>
          <p:spPr bwMode="auto">
            <a:xfrm flipH="1">
              <a:off x="6527146" y="3495429"/>
              <a:ext cx="162018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47" name="乘号 46"/>
            <p:cNvSpPr/>
            <p:nvPr/>
          </p:nvSpPr>
          <p:spPr bwMode="auto">
            <a:xfrm>
              <a:off x="7140116" y="3355846"/>
              <a:ext cx="324036" cy="251334"/>
            </a:xfrm>
            <a:prstGeom prst="mathMultiply">
              <a:avLst/>
            </a:prstGeom>
            <a:solidFill>
              <a:srgbClr val="EC706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714034" y="2176576"/>
            <a:ext cx="567920" cy="720856"/>
            <a:chOff x="5125367" y="2530034"/>
            <a:chExt cx="567920" cy="720856"/>
          </a:xfrm>
        </p:grpSpPr>
        <p:cxnSp>
          <p:nvCxnSpPr>
            <p:cNvPr id="49" name="曲线连接符 48"/>
            <p:cNvCxnSpPr/>
            <p:nvPr/>
          </p:nvCxnSpPr>
          <p:spPr bwMode="auto">
            <a:xfrm rot="2700000" flipV="1">
              <a:off x="5079448" y="2575953"/>
              <a:ext cx="496989" cy="405151"/>
            </a:xfrm>
            <a:prstGeom prst="curvedConnector3">
              <a:avLst>
                <a:gd name="adj1" fmla="val 161599"/>
              </a:avLst>
            </a:prstGeom>
            <a:solidFill>
              <a:schemeClr val="accent1"/>
            </a:solidFill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50" name="乘号 49"/>
            <p:cNvSpPr/>
            <p:nvPr/>
          </p:nvSpPr>
          <p:spPr bwMode="auto">
            <a:xfrm>
              <a:off x="5369251" y="2999556"/>
              <a:ext cx="324036" cy="251334"/>
            </a:xfrm>
            <a:prstGeom prst="mathMultiply">
              <a:avLst/>
            </a:prstGeom>
            <a:solidFill>
              <a:srgbClr val="EC706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5793" y="4536380"/>
            <a:ext cx="3439284" cy="656816"/>
            <a:chOff x="6347126" y="4889838"/>
            <a:chExt cx="3439284" cy="656816"/>
          </a:xfrm>
        </p:grpSpPr>
        <p:cxnSp>
          <p:nvCxnSpPr>
            <p:cNvPr id="52" name="直接箭头连接符 51"/>
            <p:cNvCxnSpPr/>
            <p:nvPr/>
          </p:nvCxnSpPr>
          <p:spPr bwMode="auto">
            <a:xfrm>
              <a:off x="6347126" y="5048034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F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53" name="直接箭头连接符 52"/>
            <p:cNvCxnSpPr/>
            <p:nvPr/>
          </p:nvCxnSpPr>
          <p:spPr bwMode="auto">
            <a:xfrm>
              <a:off x="6347126" y="5372070"/>
              <a:ext cx="108012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B0F0"/>
              </a:solidFill>
              <a:prstDash val="lgDashDotDot"/>
              <a:round/>
              <a:headEnd type="none" w="med" len="med"/>
              <a:tailEnd type="triangle"/>
            </a:ln>
            <a:effectLst/>
          </p:spPr>
        </p:cxnSp>
        <p:sp>
          <p:nvSpPr>
            <p:cNvPr id="54" name="文本框 53"/>
            <p:cNvSpPr txBox="1"/>
            <p:nvPr/>
          </p:nvSpPr>
          <p:spPr bwMode="auto">
            <a:xfrm>
              <a:off x="7445248" y="4889838"/>
              <a:ext cx="2341162" cy="316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80" tIns="49986" rIns="99980" bIns="49986" rtlCol="0">
              <a:noAutofit/>
            </a:bodyPr>
            <a:lstStyle/>
            <a:p>
              <a:pPr defTabSz="1001649" eaLnBrk="0" fontAlgn="ctr" hangingPunct="0"/>
              <a:r>
                <a:rPr lang="ru-RU" sz="1400">
                  <a:latin typeface="Huawei Sans" panose="020C0503030203020204" pitchFamily="34" charset="0"/>
                </a:rPr>
                <a:t>Запрещенный трафик</a:t>
              </a:r>
            </a:p>
          </p:txBody>
        </p:sp>
        <p:sp>
          <p:nvSpPr>
            <p:cNvPr id="55" name="乘号 54"/>
            <p:cNvSpPr/>
            <p:nvPr/>
          </p:nvSpPr>
          <p:spPr bwMode="auto">
            <a:xfrm>
              <a:off x="6672064" y="4941862"/>
              <a:ext cx="324036" cy="251334"/>
            </a:xfrm>
            <a:prstGeom prst="mathMultiply">
              <a:avLst/>
            </a:prstGeom>
            <a:solidFill>
              <a:srgbClr val="EC706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 bwMode="auto">
            <a:xfrm>
              <a:off x="7445248" y="5230262"/>
              <a:ext cx="2341162" cy="316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99980" tIns="49986" rIns="99980" bIns="49986" rtlCol="0">
              <a:noAutofit/>
            </a:bodyPr>
            <a:lstStyle/>
            <a:p>
              <a:pPr defTabSz="1001649" eaLnBrk="0" fontAlgn="ctr" hangingPunct="0"/>
              <a:r>
                <a:rPr lang="ru-RU" sz="1400">
                  <a:latin typeface="Huawei Sans" panose="020C0503030203020204" pitchFamily="34" charset="0"/>
                </a:rPr>
                <a:t>Разрешенный трафик</a:t>
              </a:r>
            </a:p>
          </p:txBody>
        </p:sp>
      </p:grpSp>
      <p:sp>
        <p:nvSpPr>
          <p:cNvPr id="57" name="文本框 56"/>
          <p:cNvSpPr txBox="1"/>
          <p:nvPr/>
        </p:nvSpPr>
        <p:spPr bwMode="auto">
          <a:xfrm>
            <a:off x="8492076" y="3189295"/>
            <a:ext cx="1280281" cy="347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defTabSz="1001649" eaLnBrk="0" fontAlgn="ctr" hangingPunct="0"/>
            <a:r>
              <a:rPr lang="ru-RU" sz="1600" b="1" dirty="0">
                <a:latin typeface="Huawei Sans" panose="020C0503030203020204" pitchFamily="34" charset="0"/>
              </a:rPr>
              <a:t>Интернет</a:t>
            </a:r>
          </a:p>
        </p:txBody>
      </p:sp>
      <p:sp>
        <p:nvSpPr>
          <p:cNvPr id="58" name="文本框 57"/>
          <p:cNvSpPr txBox="1"/>
          <p:nvPr/>
        </p:nvSpPr>
        <p:spPr bwMode="auto">
          <a:xfrm>
            <a:off x="2407401" y="1599378"/>
            <a:ext cx="1004404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defTabSz="1001649" eaLnBrk="0" fontAlgn="ctr" hangingPunct="0"/>
            <a:r>
              <a:rPr lang="ru-RU" sz="1400">
                <a:latin typeface="Huawei Sans" panose="020C0503030203020204" pitchFamily="34" charset="0"/>
              </a:rPr>
              <a:t>VLAN 10</a:t>
            </a:r>
          </a:p>
        </p:txBody>
      </p:sp>
      <p:sp>
        <p:nvSpPr>
          <p:cNvPr id="59" name="文本框 58"/>
          <p:cNvSpPr txBox="1"/>
          <p:nvPr/>
        </p:nvSpPr>
        <p:spPr bwMode="auto">
          <a:xfrm>
            <a:off x="2371397" y="3759618"/>
            <a:ext cx="960508" cy="316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defTabSz="1001649" eaLnBrk="0" fontAlgn="ctr" hangingPunct="0"/>
            <a:r>
              <a:rPr lang="ru-RU" sz="1400">
                <a:latin typeface="Huawei Sans" panose="020C0503030203020204" pitchFamily="34" charset="0"/>
              </a:rPr>
              <a:t>VLAN 20</a:t>
            </a:r>
          </a:p>
        </p:txBody>
      </p:sp>
      <p:sp>
        <p:nvSpPr>
          <p:cNvPr id="60" name="文本框 59"/>
          <p:cNvSpPr txBox="1"/>
          <p:nvPr/>
        </p:nvSpPr>
        <p:spPr bwMode="auto">
          <a:xfrm>
            <a:off x="1263317" y="4749359"/>
            <a:ext cx="2462030" cy="55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latin typeface="Huawei Sans" panose="020C0503030203020204" pitchFamily="34" charset="0"/>
              </a:rPr>
              <a:t>Офис руководителя — 192.168.3.0/24</a:t>
            </a:r>
          </a:p>
        </p:txBody>
      </p:sp>
      <p:sp>
        <p:nvSpPr>
          <p:cNvPr id="61" name="文本框 60"/>
          <p:cNvSpPr txBox="1"/>
          <p:nvPr/>
        </p:nvSpPr>
        <p:spPr bwMode="auto">
          <a:xfrm>
            <a:off x="1010653" y="2598506"/>
            <a:ext cx="2787667" cy="764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 smtClean="0">
                <a:latin typeface="Huawei Sans" panose="020C0503030203020204" pitchFamily="34" charset="0"/>
              </a:rPr>
              <a:t>Отдел исследований и разработок — </a:t>
            </a:r>
            <a:r>
              <a:rPr lang="ru-RU" sz="1400" dirty="0">
                <a:latin typeface="Huawei Sans" panose="020C0503030203020204" pitchFamily="34" charset="0"/>
              </a:rPr>
              <a:t>192.168.2.0/24</a:t>
            </a:r>
          </a:p>
        </p:txBody>
      </p:sp>
      <p:sp>
        <p:nvSpPr>
          <p:cNvPr id="62" name="文本框 61"/>
          <p:cNvSpPr txBox="1"/>
          <p:nvPr/>
        </p:nvSpPr>
        <p:spPr bwMode="auto">
          <a:xfrm>
            <a:off x="5953473" y="1800410"/>
            <a:ext cx="2069974" cy="1085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latin typeface="Huawei Sans" panose="020C0503030203020204" pitchFamily="34" charset="0"/>
              </a:rPr>
              <a:t>Сервер финансового </a:t>
            </a:r>
            <a:r>
              <a:rPr lang="ru-RU" sz="1400" dirty="0" smtClean="0">
                <a:latin typeface="Huawei Sans" panose="020C0503030203020204" pitchFamily="34" charset="0"/>
              </a:rPr>
              <a:t>отдела — </a:t>
            </a:r>
            <a:r>
              <a:rPr lang="ru-RU" sz="1400" dirty="0">
                <a:latin typeface="Huawei Sans" panose="020C0503030203020204" pitchFamily="34" charset="0"/>
              </a:rPr>
              <a:t>192.168.4.4/24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001" y="3111546"/>
            <a:ext cx="658536" cy="540000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399" y="3111546"/>
            <a:ext cx="658536" cy="540000"/>
          </a:xfrm>
          <a:prstGeom prst="rect">
            <a:avLst/>
          </a:prstGeom>
        </p:spPr>
      </p:pic>
      <p:sp>
        <p:nvSpPr>
          <p:cNvPr id="66" name="任意多边形 65"/>
          <p:cNvSpPr/>
          <p:nvPr/>
        </p:nvSpPr>
        <p:spPr bwMode="auto">
          <a:xfrm>
            <a:off x="4172499" y="2535482"/>
            <a:ext cx="1351961" cy="1419367"/>
          </a:xfrm>
          <a:custGeom>
            <a:avLst/>
            <a:gdLst>
              <a:gd name="connsiteX0" fmla="*/ 0 w 1351961"/>
              <a:gd name="connsiteY0" fmla="*/ 1419367 h 1419367"/>
              <a:gd name="connsiteX1" fmla="*/ 1132764 w 1351961"/>
              <a:gd name="connsiteY1" fmla="*/ 641445 h 1419367"/>
              <a:gd name="connsiteX2" fmla="*/ 1351128 w 1351961"/>
              <a:gd name="connsiteY2" fmla="*/ 0 h 1419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1961" h="1419367">
                <a:moveTo>
                  <a:pt x="0" y="1419367"/>
                </a:moveTo>
                <a:cubicBezTo>
                  <a:pt x="453788" y="1148686"/>
                  <a:pt x="907576" y="878006"/>
                  <a:pt x="1132764" y="641445"/>
                </a:cubicBezTo>
                <a:cubicBezTo>
                  <a:pt x="1357952" y="404884"/>
                  <a:pt x="1354540" y="202442"/>
                  <a:pt x="1351128" y="0"/>
                </a:cubicBezTo>
              </a:path>
            </a:pathLst>
          </a:custGeom>
          <a:noFill/>
          <a:ln w="28575" cap="flat" cmpd="sng" algn="ctr">
            <a:solidFill>
              <a:srgbClr val="00B0F0"/>
            </a:solidFill>
            <a:prstDash val="lgDashDotDot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61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1800" dirty="0">
                <a:latin typeface="Huawei Sans" panose="020C0503030203020204" pitchFamily="34" charset="0"/>
              </a:rPr>
              <a:t>ACL представляет собой </a:t>
            </a:r>
            <a:r>
              <a:rPr lang="ru-RU" sz="1800" dirty="0" smtClean="0">
                <a:latin typeface="Huawei Sans" panose="020C0503030203020204" pitchFamily="34" charset="0"/>
              </a:rPr>
              <a:t>последовательный набор правил</a:t>
            </a:r>
            <a:r>
              <a:rPr lang="ru-RU" sz="1800" dirty="0">
                <a:latin typeface="Huawei Sans" panose="020C0503030203020204" pitchFamily="34" charset="0"/>
              </a:rPr>
              <a:t>, состоящий из операторов </a:t>
            </a:r>
            <a:r>
              <a:rPr lang="ru-RU" sz="1800" dirty="0" err="1">
                <a:latin typeface="Huawei Sans" panose="020C0503030203020204" pitchFamily="34" charset="0"/>
              </a:rPr>
              <a:t>permit</a:t>
            </a:r>
            <a:r>
              <a:rPr lang="ru-RU" sz="1800" dirty="0">
                <a:latin typeface="Huawei Sans" panose="020C0503030203020204" pitchFamily="34" charset="0"/>
              </a:rPr>
              <a:t> или </a:t>
            </a:r>
            <a:r>
              <a:rPr lang="ru-RU" sz="1800" dirty="0" err="1" smtClean="0">
                <a:latin typeface="Huawei Sans" panose="020C0503030203020204" pitchFamily="34" charset="0"/>
              </a:rPr>
              <a:t>deny</a:t>
            </a:r>
            <a:r>
              <a:rPr lang="ru-RU" sz="1800" dirty="0" smtClean="0">
                <a:latin typeface="Huawei Sans" panose="020C0503030203020204" pitchFamily="34" charset="0"/>
              </a:rPr>
              <a:t>.</a:t>
            </a:r>
            <a:endParaRPr lang="ru-RU" sz="1800" dirty="0">
              <a:latin typeface="Huawei Sans" panose="020C0503030203020204" pitchFamily="34" charset="0"/>
            </a:endParaRPr>
          </a:p>
          <a:p>
            <a:r>
              <a:rPr lang="ru-RU" sz="1800" dirty="0"/>
              <a:t>Синтаксис ACL позволяет сопоставить операторам необходимые типы пакетов.</a:t>
            </a:r>
            <a:endParaRPr lang="ru-RU" sz="1800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1892" y="221637"/>
            <a:ext cx="9831600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Huawei Sans" panose="020C0503030203020204" pitchFamily="34" charset="0"/>
              </a:rPr>
              <a:t>Обзор </a:t>
            </a:r>
            <a:r>
              <a:rPr lang="ru-RU" dirty="0" smtClean="0">
                <a:latin typeface="Huawei Sans" panose="020C0503030203020204" pitchFamily="34" charset="0"/>
              </a:rPr>
              <a:t>ACL</a:t>
            </a:r>
            <a:endParaRPr lang="ru-RU" dirty="0">
              <a:latin typeface="Huawei Sans" panose="020C0503030203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897835"/>
              </p:ext>
            </p:extLst>
          </p:nvPr>
        </p:nvGraphicFramePr>
        <p:xfrm>
          <a:off x="1668638" y="4239633"/>
          <a:ext cx="4315372" cy="5181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37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72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43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dirty="0">
                          <a:latin typeface="Huawei Sans" panose="020C0503030203020204" pitchFamily="34" charset="0"/>
                        </a:rPr>
                        <a:t>Заголовок IP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>
                          <a:latin typeface="Huawei Sans" panose="020C0503030203020204" pitchFamily="34" charset="0"/>
                        </a:rPr>
                        <a:t>Заголовок TCP/UDP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BF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dirty="0">
                          <a:latin typeface="Huawei Sans" panose="020C0503030203020204" pitchFamily="34" charset="0"/>
                        </a:rPr>
                        <a:t>Данные</a:t>
                      </a:r>
                    </a:p>
                  </a:txBody>
                  <a:tcPr marL="91404" marR="91404" marT="45702" marB="45702" anchor="ctr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矩形标注 6"/>
          <p:cNvSpPr/>
          <p:nvPr/>
        </p:nvSpPr>
        <p:spPr bwMode="auto">
          <a:xfrm>
            <a:off x="1541892" y="3131805"/>
            <a:ext cx="2236151" cy="910687"/>
          </a:xfrm>
          <a:prstGeom prst="wedgeRectCallout">
            <a:avLst>
              <a:gd name="adj1" fmla="val -18244"/>
              <a:gd name="adj2" fmla="val 69850"/>
            </a:avLst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IP-адрес источника, IP-адрес назначения и тип протокола</a:t>
            </a:r>
          </a:p>
        </p:txBody>
      </p:sp>
      <p:sp>
        <p:nvSpPr>
          <p:cNvPr id="8" name="矩形标注 7"/>
          <p:cNvSpPr/>
          <p:nvPr/>
        </p:nvSpPr>
        <p:spPr bwMode="auto">
          <a:xfrm>
            <a:off x="3914334" y="3131805"/>
            <a:ext cx="1872207" cy="910687"/>
          </a:xfrm>
          <a:prstGeom prst="wedgeRectCallout">
            <a:avLst>
              <a:gd name="adj1" fmla="val -19138"/>
              <a:gd name="adj2" fmla="val 72301"/>
            </a:avLst>
          </a:prstGeom>
          <a:solidFill>
            <a:srgbClr val="FFF2CC"/>
          </a:solidFill>
          <a:ln w="12700" cap="flat" cmpd="sng" algn="ctr">
            <a:solidFill>
              <a:srgbClr val="FFD17D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r>
              <a:rPr lang="ru-RU" sz="1400" dirty="0">
                <a:latin typeface="Huawei Sans" panose="020C0503030203020204" pitchFamily="34" charset="0"/>
              </a:rPr>
              <a:t>Номера портов источника и назначения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028264" y="5162616"/>
            <a:ext cx="3758277" cy="540000"/>
            <a:chOff x="2974861" y="3825044"/>
            <a:chExt cx="3758277" cy="540000"/>
          </a:xfrm>
        </p:grpSpPr>
        <p:pic>
          <p:nvPicPr>
            <p:cNvPr id="10" name="图片 9" descr="PC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74861" y="3825044"/>
              <a:ext cx="703127" cy="54000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4602" y="3825044"/>
              <a:ext cx="658536" cy="540000"/>
            </a:xfrm>
            <a:prstGeom prst="rect">
              <a:avLst/>
            </a:prstGeom>
          </p:spPr>
        </p:pic>
        <p:cxnSp>
          <p:nvCxnSpPr>
            <p:cNvPr id="12" name="直接连接符 11"/>
            <p:cNvCxnSpPr>
              <a:stCxn id="10" idx="3"/>
              <a:endCxn id="11" idx="1"/>
            </p:cNvCxnSpPr>
            <p:nvPr/>
          </p:nvCxnSpPr>
          <p:spPr bwMode="auto">
            <a:xfrm>
              <a:off x="3677988" y="4095044"/>
              <a:ext cx="956614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/>
            <p:cNvCxnSpPr>
              <a:stCxn id="11" idx="3"/>
            </p:cNvCxnSpPr>
            <p:nvPr/>
          </p:nvCxnSpPr>
          <p:spPr bwMode="auto">
            <a:xfrm>
              <a:off x="5293138" y="4095044"/>
              <a:ext cx="14400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4" name="直接箭头连接符 13"/>
          <p:cNvCxnSpPr/>
          <p:nvPr/>
        </p:nvCxnSpPr>
        <p:spPr bwMode="auto">
          <a:xfrm>
            <a:off x="2135551" y="4934798"/>
            <a:ext cx="2911294" cy="0"/>
          </a:xfrm>
          <a:prstGeom prst="straightConnector1">
            <a:avLst/>
          </a:prstGeom>
          <a:noFill/>
          <a:ln w="28575" algn="ctr">
            <a:solidFill>
              <a:srgbClr val="00B0F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圆角矩形 17"/>
          <p:cNvSpPr/>
          <p:nvPr/>
        </p:nvSpPr>
        <p:spPr>
          <a:xfrm>
            <a:off x="7560397" y="2650915"/>
            <a:ext cx="3986238" cy="374571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r>
              <a:rPr lang="ru-RU" b="1" dirty="0">
                <a:solidFill>
                  <a:prstClr val="white"/>
                </a:solidFill>
                <a:latin typeface="Huawei Sans" panose="020C0503030203020204" pitchFamily="34" charset="0"/>
              </a:rPr>
              <a:t>Применение ACL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7560397" y="3082237"/>
            <a:ext cx="3986238" cy="2603782"/>
          </a:xfrm>
          <a:prstGeom prst="roundRect">
            <a:avLst>
              <a:gd name="adj" fmla="val 1847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72000" rIns="72000" bIns="72000" rtlCol="0" anchor="t" anchorCtr="0">
            <a:noAutofit/>
          </a:bodyPr>
          <a:lstStyle/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Соответствие IP-трафика</a:t>
            </a:r>
          </a:p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Политики фильтрации трафика</a:t>
            </a:r>
            <a:endParaRPr lang="ru-RU" sz="1600" dirty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marL="177800" indent="-177800" fontAlgn="ctr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Трансляция </a:t>
            </a: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сетевых адресов (NAT)</a:t>
            </a:r>
          </a:p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П</a:t>
            </a: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олитики маршрутизации</a:t>
            </a:r>
          </a:p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Политики межсетевого экрана</a:t>
            </a:r>
            <a:endParaRPr lang="ru-RU" sz="1600" dirty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prstClr val="black"/>
                </a:solidFill>
                <a:latin typeface="Huawei Sans" panose="020C0503030203020204" pitchFamily="34" charset="0"/>
              </a:rPr>
              <a:t>Настройка политик </a:t>
            </a:r>
            <a:r>
              <a:rPr lang="ru-RU" sz="1600" dirty="0" err="1" smtClean="0">
                <a:solidFill>
                  <a:prstClr val="black"/>
                </a:solidFill>
                <a:latin typeface="Huawei Sans" panose="020C0503030203020204" pitchFamily="34" charset="0"/>
              </a:rPr>
              <a:t>QoS</a:t>
            </a:r>
            <a:endParaRPr lang="ru-RU" sz="1600" dirty="0">
              <a:solidFill>
                <a:prstClr val="black"/>
              </a:solidFill>
              <a:latin typeface="Huawei Sans" panose="020C0503030203020204" pitchFamily="34" charset="0"/>
            </a:endParaRPr>
          </a:p>
          <a:p>
            <a:pPr marL="177800" indent="-177800" algn="just" font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Huawei Sans" panose="020C0503030203020204" pitchFamily="34" charset="0"/>
              </a:rPr>
              <a:t>Прочее</a:t>
            </a:r>
          </a:p>
        </p:txBody>
      </p:sp>
    </p:spTree>
    <p:extLst>
      <p:ext uri="{BB962C8B-B14F-4D97-AF65-F5344CB8AC3E}">
        <p14:creationId xmlns:p14="http://schemas.microsoft.com/office/powerpoint/2010/main" val="378870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</a:rPr>
              <a:t>Обзор ACL</a:t>
            </a:r>
          </a:p>
          <a:p>
            <a:r>
              <a:rPr lang="ru-RU" b="1" dirty="0">
                <a:latin typeface="Huawei Sans" panose="020C0503030203020204" pitchFamily="34" charset="0"/>
              </a:rPr>
              <a:t>Основные понятия и механизм работы ACL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Huawei Sans" panose="020C0503030203020204" pitchFamily="34" charset="0"/>
              </a:rPr>
              <a:t>Синтаксис и примеры использования ACL</a:t>
            </a:r>
            <a:endParaRPr lang="ru-RU" dirty="0">
              <a:solidFill>
                <a:schemeClr val="bg1">
                  <a:lumMod val="50000"/>
                </a:schemeClr>
              </a:solidFill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37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ea typeface="+mn-ea"/>
                <a:cs typeface="+mn-cs"/>
              </a:rPr>
              <a:t>ACL состоит из нескольких </a:t>
            </a:r>
            <a:r>
              <a:rPr lang="ru-RU" sz="1600" dirty="0">
                <a:ea typeface="+mn-ea"/>
                <a:cs typeface="+mn-cs"/>
              </a:rPr>
              <a:t>правил. Оператор </a:t>
            </a:r>
            <a:r>
              <a:rPr lang="ru-RU" sz="1600" dirty="0" err="1">
                <a:ea typeface="+mn-ea"/>
                <a:cs typeface="+mn-cs"/>
              </a:rPr>
              <a:t>permit</a:t>
            </a:r>
            <a:r>
              <a:rPr lang="ru-RU" sz="1600" dirty="0">
                <a:ea typeface="+mn-ea"/>
                <a:cs typeface="+mn-cs"/>
              </a:rPr>
              <a:t>/</a:t>
            </a:r>
            <a:r>
              <a:rPr lang="ru-RU" sz="1600" dirty="0" err="1">
                <a:ea typeface="+mn-ea"/>
                <a:cs typeface="+mn-cs"/>
              </a:rPr>
              <a:t>deny</a:t>
            </a:r>
            <a:r>
              <a:rPr lang="ru-RU" sz="1600" dirty="0">
                <a:ea typeface="+mn-ea"/>
                <a:cs typeface="+mn-cs"/>
              </a:rPr>
              <a:t> </a:t>
            </a:r>
            <a:r>
              <a:rPr lang="ru-RU" sz="1600" dirty="0">
                <a:ea typeface="+mn-ea"/>
                <a:cs typeface="+mn-cs"/>
              </a:rPr>
              <a:t>в </a:t>
            </a:r>
            <a:r>
              <a:rPr lang="ru-RU" sz="1600" dirty="0">
                <a:ea typeface="+mn-ea"/>
                <a:cs typeface="+mn-cs"/>
              </a:rPr>
              <a:t>каждой строке является </a:t>
            </a:r>
            <a:r>
              <a:rPr lang="ru-RU" sz="1600" dirty="0">
                <a:ea typeface="+mn-ea"/>
                <a:cs typeface="+mn-cs"/>
              </a:rPr>
              <a:t>действием, соответствующим правилу.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Состав ACL</a:t>
            </a:r>
          </a:p>
        </p:txBody>
      </p:sp>
      <p:sp>
        <p:nvSpPr>
          <p:cNvPr id="25" name="五边形 24"/>
          <p:cNvSpPr/>
          <p:nvPr/>
        </p:nvSpPr>
        <p:spPr bwMode="auto">
          <a:xfrm>
            <a:off x="6215916" y="96191"/>
            <a:ext cx="1281408" cy="189689"/>
          </a:xfrm>
          <a:prstGeom prst="homePlate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b="1" dirty="0">
                <a:solidFill>
                  <a:srgbClr val="FFFFFF"/>
                </a:solidFill>
                <a:latin typeface="Huawei Sans" panose="020C0503030203020204" pitchFamily="34" charset="0"/>
              </a:rPr>
              <a:t>Состав ACL</a:t>
            </a:r>
          </a:p>
        </p:txBody>
      </p:sp>
      <p:sp>
        <p:nvSpPr>
          <p:cNvPr id="27" name="燕尾形 26"/>
          <p:cNvSpPr/>
          <p:nvPr/>
        </p:nvSpPr>
        <p:spPr bwMode="auto">
          <a:xfrm>
            <a:off x="7497324" y="82837"/>
            <a:ext cx="1826227" cy="204950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</a:pPr>
            <a:r>
              <a:rPr lang="ru-RU" sz="1200" dirty="0">
                <a:latin typeface="Huawei Sans" panose="020C0503030203020204" pitchFamily="34" charset="0"/>
              </a:rPr>
              <a:t>Классификация ACL</a:t>
            </a:r>
          </a:p>
        </p:txBody>
      </p:sp>
      <p:sp>
        <p:nvSpPr>
          <p:cNvPr id="28" name="燕尾形 27"/>
          <p:cNvSpPr/>
          <p:nvPr/>
        </p:nvSpPr>
        <p:spPr bwMode="auto">
          <a:xfrm>
            <a:off x="9323551" y="82837"/>
            <a:ext cx="2704563" cy="216875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ctr">
              <a:spcBef>
                <a:spcPts val="0"/>
              </a:spcBef>
              <a:defRPr/>
            </a:pPr>
            <a:r>
              <a:rPr lang="ru-RU" sz="1200" dirty="0">
                <a:latin typeface="Huawei Sans" panose="020C0503030203020204" pitchFamily="34" charset="0"/>
              </a:rPr>
              <a:t>Правила сопоставления ACL</a:t>
            </a:r>
          </a:p>
        </p:txBody>
      </p:sp>
      <p:sp>
        <p:nvSpPr>
          <p:cNvPr id="29" name="矩形 28"/>
          <p:cNvSpPr/>
          <p:nvPr/>
        </p:nvSpPr>
        <p:spPr>
          <a:xfrm>
            <a:off x="3336878" y="3188257"/>
            <a:ext cx="4193968" cy="360000"/>
          </a:xfrm>
          <a:prstGeom prst="rect">
            <a:avLst/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rule 5   permit   source 1.1.1.0 0.0.0.255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760814" y="2665756"/>
            <a:ext cx="1842171" cy="3385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b="1">
                <a:latin typeface="Huawei Sans" panose="020C0503030203020204" pitchFamily="34" charset="0"/>
              </a:rPr>
              <a:t>acl number 2000</a:t>
            </a:r>
          </a:p>
        </p:txBody>
      </p:sp>
      <p:sp>
        <p:nvSpPr>
          <p:cNvPr id="31" name="矩形 30"/>
          <p:cNvSpPr/>
          <p:nvPr/>
        </p:nvSpPr>
        <p:spPr>
          <a:xfrm>
            <a:off x="3336878" y="3780153"/>
            <a:ext cx="4193968" cy="360000"/>
          </a:xfrm>
          <a:prstGeom prst="rect">
            <a:avLst/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rule 10 deny      source 2.2.2.0 0.0.0.255</a:t>
            </a:r>
          </a:p>
        </p:txBody>
      </p:sp>
      <p:sp>
        <p:nvSpPr>
          <p:cNvPr id="32" name="矩形 31"/>
          <p:cNvSpPr/>
          <p:nvPr/>
        </p:nvSpPr>
        <p:spPr>
          <a:xfrm>
            <a:off x="3336878" y="4372049"/>
            <a:ext cx="4193968" cy="360000"/>
          </a:xfrm>
          <a:prstGeom prst="rect">
            <a:avLst/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rule 15 permit   source 3.3.3.0 0.0.0.255</a:t>
            </a:r>
          </a:p>
        </p:txBody>
      </p:sp>
      <p:sp>
        <p:nvSpPr>
          <p:cNvPr id="33" name="矩形 32"/>
          <p:cNvSpPr/>
          <p:nvPr/>
        </p:nvSpPr>
        <p:spPr>
          <a:xfrm>
            <a:off x="3336878" y="4963945"/>
            <a:ext cx="4193968" cy="360000"/>
          </a:xfrm>
          <a:prstGeom prst="rect">
            <a:avLst/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...</a:t>
            </a:r>
          </a:p>
        </p:txBody>
      </p:sp>
      <p:sp>
        <p:nvSpPr>
          <p:cNvPr id="34" name="矩形 33"/>
          <p:cNvSpPr/>
          <p:nvPr/>
        </p:nvSpPr>
        <p:spPr>
          <a:xfrm>
            <a:off x="3336878" y="5555840"/>
            <a:ext cx="4193968" cy="360000"/>
          </a:xfrm>
          <a:prstGeom prst="rect">
            <a:avLst/>
          </a:prstGeom>
          <a:solidFill>
            <a:srgbClr val="F4FBFE"/>
          </a:solidFill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 anchor="ctr">
            <a:noAutofit/>
          </a:bodyPr>
          <a:lstStyle/>
          <a:p>
            <a:pPr fontAlgn="ctr"/>
            <a:r>
              <a:rPr lang="ru-RU" sz="1600">
                <a:latin typeface="Huawei Sans" panose="020C0503030203020204" pitchFamily="34" charset="0"/>
              </a:rPr>
              <a:t>rule 4294967294 deny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5265893" y="2585018"/>
            <a:ext cx="2088232" cy="358013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ru-RU" sz="1400">
                <a:solidFill>
                  <a:srgbClr val="1D1D1A"/>
                </a:solidFill>
                <a:latin typeface="Huawei Sans" panose="020C0503030203020204" pitchFamily="34" charset="0"/>
              </a:rPr>
              <a:t>Номер ACL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3793664" y="3504141"/>
            <a:ext cx="251366" cy="0"/>
          </a:xfrm>
          <a:prstGeom prst="line">
            <a:avLst/>
          </a:prstGeom>
          <a:solidFill>
            <a:srgbClr val="FFFFCC"/>
          </a:solidFill>
          <a:ln w="19050">
            <a:solidFill>
              <a:srgbClr val="EC7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9" name="左大括号 38"/>
          <p:cNvSpPr/>
          <p:nvPr/>
        </p:nvSpPr>
        <p:spPr>
          <a:xfrm flipH="1">
            <a:off x="7530846" y="3391635"/>
            <a:ext cx="303436" cy="1793661"/>
          </a:xfrm>
          <a:prstGeom prst="leftBrace">
            <a:avLst>
              <a:gd name="adj1" fmla="val 52017"/>
              <a:gd name="adj2" fmla="val 50000"/>
            </a:avLst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Huawei Sans" panose="020C050303020302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4114208" y="4103277"/>
            <a:ext cx="540000" cy="0"/>
          </a:xfrm>
          <a:prstGeom prst="line">
            <a:avLst/>
          </a:prstGeom>
          <a:solidFill>
            <a:srgbClr val="FFFFCC"/>
          </a:solidFill>
          <a:ln w="19050">
            <a:solidFill>
              <a:srgbClr val="EC7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855368" y="4698262"/>
            <a:ext cx="2281396" cy="0"/>
          </a:xfrm>
          <a:prstGeom prst="line">
            <a:avLst/>
          </a:prstGeom>
          <a:solidFill>
            <a:srgbClr val="FFFFCC"/>
          </a:solidFill>
          <a:ln w="19050">
            <a:solidFill>
              <a:srgbClr val="EC70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圆角矩形 47"/>
          <p:cNvSpPr/>
          <p:nvPr/>
        </p:nvSpPr>
        <p:spPr>
          <a:xfrm>
            <a:off x="7978298" y="4109458"/>
            <a:ext cx="1730463" cy="358013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ru-RU" sz="1400">
                <a:solidFill>
                  <a:srgbClr val="1D1D1A"/>
                </a:solidFill>
                <a:latin typeface="Huawei Sans" panose="020C0503030203020204" pitchFamily="34" charset="0"/>
              </a:rPr>
              <a:t>Правила, определяемые пользователем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7978298" y="5561553"/>
            <a:ext cx="2857341" cy="354287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fontAlgn="ctr"/>
            <a:r>
              <a:rPr lang="ru-RU" sz="1400">
                <a:solidFill>
                  <a:srgbClr val="1D1D1A"/>
                </a:solidFill>
                <a:latin typeface="Huawei Sans" panose="020C0503030203020204" pitchFamily="34" charset="0"/>
              </a:rPr>
              <a:t>Правило, скрытое в конце ACL</a:t>
            </a: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7530846" y="5773528"/>
            <a:ext cx="375444" cy="0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圆角矩形 50"/>
          <p:cNvSpPr/>
          <p:nvPr/>
        </p:nvSpPr>
        <p:spPr>
          <a:xfrm>
            <a:off x="1096285" y="3493769"/>
            <a:ext cx="1620791" cy="358013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fontAlgn="ctr"/>
            <a:r>
              <a:rPr lang="ru-RU" sz="1400" dirty="0">
                <a:solidFill>
                  <a:srgbClr val="1D1D1A"/>
                </a:solidFill>
                <a:latin typeface="Huawei Sans" panose="020C0503030203020204" pitchFamily="34" charset="0"/>
              </a:rPr>
              <a:t>Идентификатор правила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1096285" y="4060602"/>
            <a:ext cx="1618598" cy="358013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fontAlgn="ctr"/>
            <a:r>
              <a:rPr lang="ru-RU" sz="1400">
                <a:solidFill>
                  <a:srgbClr val="1D1D1A"/>
                </a:solidFill>
                <a:latin typeface="Huawei Sans" panose="020C0503030203020204" pitchFamily="34" charset="0"/>
              </a:rPr>
              <a:t>Действие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451877" y="4636960"/>
            <a:ext cx="2265199" cy="596939"/>
          </a:xfrm>
          <a:prstGeom prst="roundRect">
            <a:avLst>
              <a:gd name="adj" fmla="val 7486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 fontAlgn="ctr"/>
            <a:r>
              <a:rPr lang="ru-RU" sz="1400" dirty="0">
                <a:solidFill>
                  <a:srgbClr val="1D1D1A"/>
                </a:solidFill>
                <a:latin typeface="Huawei Sans" panose="020C0503030203020204" pitchFamily="34" charset="0"/>
              </a:rPr>
              <a:t>Параметр сопоставления</a:t>
            </a:r>
          </a:p>
          <a:p>
            <a:pPr algn="r" fontAlgn="ctr"/>
            <a:r>
              <a:rPr lang="ru-RU" sz="1400" dirty="0">
                <a:solidFill>
                  <a:srgbClr val="1D1D1A"/>
                </a:solidFill>
                <a:latin typeface="Huawei Sans" panose="020C0503030203020204" pitchFamily="34" charset="0"/>
              </a:rPr>
              <a:t>(IP-адрес источника)</a:t>
            </a:r>
          </a:p>
        </p:txBody>
      </p:sp>
      <p:cxnSp>
        <p:nvCxnSpPr>
          <p:cNvPr id="59" name="肘形连接符 58"/>
          <p:cNvCxnSpPr>
            <a:endCxn id="52" idx="3"/>
          </p:cNvCxnSpPr>
          <p:nvPr/>
        </p:nvCxnSpPr>
        <p:spPr>
          <a:xfrm rot="10800000" flipV="1">
            <a:off x="2714883" y="4119409"/>
            <a:ext cx="1534170" cy="120200"/>
          </a:xfrm>
          <a:prstGeom prst="bentConnector3">
            <a:avLst>
              <a:gd name="adj1" fmla="val -910"/>
            </a:avLst>
          </a:prstGeom>
          <a:ln w="19050">
            <a:solidFill>
              <a:srgbClr val="EC706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肘形连接符 61"/>
          <p:cNvCxnSpPr/>
          <p:nvPr/>
        </p:nvCxnSpPr>
        <p:spPr>
          <a:xfrm rot="5400000">
            <a:off x="4219471" y="3204588"/>
            <a:ext cx="171297" cy="3176086"/>
          </a:xfrm>
          <a:prstGeom prst="bentConnector2">
            <a:avLst/>
          </a:prstGeom>
          <a:ln w="19050">
            <a:solidFill>
              <a:srgbClr val="EC706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肘形连接符 64"/>
          <p:cNvCxnSpPr>
            <a:endCxn id="51" idx="3"/>
          </p:cNvCxnSpPr>
          <p:nvPr/>
        </p:nvCxnSpPr>
        <p:spPr>
          <a:xfrm rot="10800000" flipV="1">
            <a:off x="2717076" y="3504140"/>
            <a:ext cx="1235624" cy="168636"/>
          </a:xfrm>
          <a:prstGeom prst="bentConnector3">
            <a:avLst>
              <a:gd name="adj1" fmla="val 4519"/>
            </a:avLst>
          </a:prstGeom>
          <a:ln w="19050">
            <a:solidFill>
              <a:srgbClr val="EC706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8196078" y="2378239"/>
            <a:ext cx="3230322" cy="492630"/>
            <a:chOff x="1029408" y="3682571"/>
            <a:chExt cx="3230322" cy="492630"/>
          </a:xfrm>
        </p:grpSpPr>
        <p:sp>
          <p:nvSpPr>
            <p:cNvPr id="87" name="question-mark-inside-a-box-outline_35189"/>
            <p:cNvSpPr>
              <a:spLocks noChangeAspect="1"/>
            </p:cNvSpPr>
            <p:nvPr/>
          </p:nvSpPr>
          <p:spPr bwMode="auto">
            <a:xfrm>
              <a:off x="1029408" y="3778625"/>
              <a:ext cx="360548" cy="360000"/>
            </a:xfrm>
            <a:custGeom>
              <a:avLst/>
              <a:gdLst>
                <a:gd name="connsiteX0" fmla="*/ 269419 w 603405"/>
                <a:gd name="connsiteY0" fmla="*/ 407798 h 602488"/>
                <a:gd name="connsiteX1" fmla="*/ 339420 w 603405"/>
                <a:gd name="connsiteY1" fmla="*/ 407798 h 602488"/>
                <a:gd name="connsiteX2" fmla="*/ 339420 w 603405"/>
                <a:gd name="connsiteY2" fmla="*/ 475400 h 602488"/>
                <a:gd name="connsiteX3" fmla="*/ 269419 w 603405"/>
                <a:gd name="connsiteY3" fmla="*/ 475400 h 602488"/>
                <a:gd name="connsiteX4" fmla="*/ 298443 w 603405"/>
                <a:gd name="connsiteY4" fmla="*/ 127300 h 602488"/>
                <a:gd name="connsiteX5" fmla="*/ 386386 w 603405"/>
                <a:gd name="connsiteY5" fmla="*/ 152434 h 602488"/>
                <a:gd name="connsiteX6" fmla="*/ 421276 w 603405"/>
                <a:gd name="connsiteY6" fmla="*/ 227201 h 602488"/>
                <a:gd name="connsiteX7" fmla="*/ 406141 w 603405"/>
                <a:gd name="connsiteY7" fmla="*/ 278424 h 602488"/>
                <a:gd name="connsiteX8" fmla="*/ 372047 w 603405"/>
                <a:gd name="connsiteY8" fmla="*/ 310716 h 602488"/>
                <a:gd name="connsiteX9" fmla="*/ 355478 w 603405"/>
                <a:gd name="connsiteY9" fmla="*/ 323602 h 602488"/>
                <a:gd name="connsiteX10" fmla="*/ 337476 w 603405"/>
                <a:gd name="connsiteY10" fmla="*/ 348100 h 602488"/>
                <a:gd name="connsiteX11" fmla="*/ 334449 w 603405"/>
                <a:gd name="connsiteY11" fmla="*/ 375620 h 602488"/>
                <a:gd name="connsiteX12" fmla="*/ 271041 w 603405"/>
                <a:gd name="connsiteY12" fmla="*/ 375620 h 602488"/>
                <a:gd name="connsiteX13" fmla="*/ 278528 w 603405"/>
                <a:gd name="connsiteY13" fmla="*/ 321056 h 602488"/>
                <a:gd name="connsiteX14" fmla="*/ 309755 w 603405"/>
                <a:gd name="connsiteY14" fmla="*/ 286378 h 602488"/>
                <a:gd name="connsiteX15" fmla="*/ 326801 w 603405"/>
                <a:gd name="connsiteY15" fmla="*/ 273015 h 602488"/>
                <a:gd name="connsiteX16" fmla="*/ 340343 w 603405"/>
                <a:gd name="connsiteY16" fmla="*/ 259334 h 602488"/>
                <a:gd name="connsiteX17" fmla="*/ 349743 w 603405"/>
                <a:gd name="connsiteY17" fmla="*/ 231019 h 602488"/>
                <a:gd name="connsiteX18" fmla="*/ 339387 w 603405"/>
                <a:gd name="connsiteY18" fmla="*/ 198726 h 602488"/>
                <a:gd name="connsiteX19" fmla="*/ 301311 w 603405"/>
                <a:gd name="connsiteY19" fmla="*/ 184091 h 602488"/>
                <a:gd name="connsiteX20" fmla="*/ 262915 w 603405"/>
                <a:gd name="connsiteY20" fmla="*/ 202066 h 602488"/>
                <a:gd name="connsiteX21" fmla="*/ 251603 w 603405"/>
                <a:gd name="connsiteY21" fmla="*/ 239450 h 602488"/>
                <a:gd name="connsiteX22" fmla="*/ 183894 w 603405"/>
                <a:gd name="connsiteY22" fmla="*/ 239450 h 602488"/>
                <a:gd name="connsiteX23" fmla="*/ 230574 w 603405"/>
                <a:gd name="connsiteY23" fmla="*/ 144958 h 602488"/>
                <a:gd name="connsiteX24" fmla="*/ 298443 w 603405"/>
                <a:gd name="connsiteY24" fmla="*/ 127300 h 602488"/>
                <a:gd name="connsiteX25" fmla="*/ 103572 w 603405"/>
                <a:gd name="connsiteY25" fmla="*/ 91662 h 602488"/>
                <a:gd name="connsiteX26" fmla="*/ 91781 w 603405"/>
                <a:gd name="connsiteY26" fmla="*/ 103436 h 602488"/>
                <a:gd name="connsiteX27" fmla="*/ 91781 w 603405"/>
                <a:gd name="connsiteY27" fmla="*/ 499122 h 602488"/>
                <a:gd name="connsiteX28" fmla="*/ 103572 w 603405"/>
                <a:gd name="connsiteY28" fmla="*/ 510896 h 602488"/>
                <a:gd name="connsiteX29" fmla="*/ 499833 w 603405"/>
                <a:gd name="connsiteY29" fmla="*/ 510896 h 602488"/>
                <a:gd name="connsiteX30" fmla="*/ 511624 w 603405"/>
                <a:gd name="connsiteY30" fmla="*/ 499122 h 602488"/>
                <a:gd name="connsiteX31" fmla="*/ 511624 w 603405"/>
                <a:gd name="connsiteY31" fmla="*/ 103436 h 602488"/>
                <a:gd name="connsiteX32" fmla="*/ 499833 w 603405"/>
                <a:gd name="connsiteY32" fmla="*/ 91662 h 602488"/>
                <a:gd name="connsiteX33" fmla="*/ 103572 w 603405"/>
                <a:gd name="connsiteY33" fmla="*/ 58569 h 602488"/>
                <a:gd name="connsiteX34" fmla="*/ 499833 w 603405"/>
                <a:gd name="connsiteY34" fmla="*/ 58569 h 602488"/>
                <a:gd name="connsiteX35" fmla="*/ 544765 w 603405"/>
                <a:gd name="connsiteY35" fmla="*/ 103436 h 602488"/>
                <a:gd name="connsiteX36" fmla="*/ 544765 w 603405"/>
                <a:gd name="connsiteY36" fmla="*/ 499122 h 602488"/>
                <a:gd name="connsiteX37" fmla="*/ 499833 w 603405"/>
                <a:gd name="connsiteY37" fmla="*/ 543989 h 602488"/>
                <a:gd name="connsiteX38" fmla="*/ 103572 w 603405"/>
                <a:gd name="connsiteY38" fmla="*/ 543989 h 602488"/>
                <a:gd name="connsiteX39" fmla="*/ 58640 w 603405"/>
                <a:gd name="connsiteY39" fmla="*/ 499122 h 602488"/>
                <a:gd name="connsiteX40" fmla="*/ 58640 w 603405"/>
                <a:gd name="connsiteY40" fmla="*/ 103436 h 602488"/>
                <a:gd name="connsiteX41" fmla="*/ 103572 w 603405"/>
                <a:gd name="connsiteY41" fmla="*/ 58569 h 602488"/>
                <a:gd name="connsiteX42" fmla="*/ 52262 w 603405"/>
                <a:gd name="connsiteY42" fmla="*/ 33091 h 602488"/>
                <a:gd name="connsiteX43" fmla="*/ 33142 w 603405"/>
                <a:gd name="connsiteY43" fmla="*/ 52183 h 602488"/>
                <a:gd name="connsiteX44" fmla="*/ 33142 w 603405"/>
                <a:gd name="connsiteY44" fmla="*/ 550305 h 602488"/>
                <a:gd name="connsiteX45" fmla="*/ 52262 w 603405"/>
                <a:gd name="connsiteY45" fmla="*/ 569397 h 602488"/>
                <a:gd name="connsiteX46" fmla="*/ 551143 w 603405"/>
                <a:gd name="connsiteY46" fmla="*/ 569397 h 602488"/>
                <a:gd name="connsiteX47" fmla="*/ 570263 w 603405"/>
                <a:gd name="connsiteY47" fmla="*/ 550305 h 602488"/>
                <a:gd name="connsiteX48" fmla="*/ 570263 w 603405"/>
                <a:gd name="connsiteY48" fmla="*/ 52183 h 602488"/>
                <a:gd name="connsiteX49" fmla="*/ 551143 w 603405"/>
                <a:gd name="connsiteY49" fmla="*/ 33091 h 602488"/>
                <a:gd name="connsiteX50" fmla="*/ 52262 w 603405"/>
                <a:gd name="connsiteY50" fmla="*/ 0 h 602488"/>
                <a:gd name="connsiteX51" fmla="*/ 551143 w 603405"/>
                <a:gd name="connsiteY51" fmla="*/ 0 h 602488"/>
                <a:gd name="connsiteX52" fmla="*/ 603405 w 603405"/>
                <a:gd name="connsiteY52" fmla="*/ 52183 h 602488"/>
                <a:gd name="connsiteX53" fmla="*/ 603405 w 603405"/>
                <a:gd name="connsiteY53" fmla="*/ 550305 h 602488"/>
                <a:gd name="connsiteX54" fmla="*/ 551143 w 603405"/>
                <a:gd name="connsiteY54" fmla="*/ 602488 h 602488"/>
                <a:gd name="connsiteX55" fmla="*/ 52262 w 603405"/>
                <a:gd name="connsiteY55" fmla="*/ 602488 h 602488"/>
                <a:gd name="connsiteX56" fmla="*/ 0 w 603405"/>
                <a:gd name="connsiteY56" fmla="*/ 550305 h 602488"/>
                <a:gd name="connsiteX57" fmla="*/ 0 w 603405"/>
                <a:gd name="connsiteY57" fmla="*/ 52183 h 602488"/>
                <a:gd name="connsiteX58" fmla="*/ 52262 w 603405"/>
                <a:gd name="connsiteY58" fmla="*/ 0 h 60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3405" h="602488">
                  <a:moveTo>
                    <a:pt x="269419" y="407798"/>
                  </a:moveTo>
                  <a:lnTo>
                    <a:pt x="339420" y="407798"/>
                  </a:lnTo>
                  <a:lnTo>
                    <a:pt x="339420" y="475400"/>
                  </a:lnTo>
                  <a:lnTo>
                    <a:pt x="269419" y="475400"/>
                  </a:lnTo>
                  <a:close/>
                  <a:moveTo>
                    <a:pt x="298443" y="127300"/>
                  </a:moveTo>
                  <a:cubicBezTo>
                    <a:pt x="333652" y="127300"/>
                    <a:pt x="362966" y="135572"/>
                    <a:pt x="386386" y="152434"/>
                  </a:cubicBezTo>
                  <a:cubicBezTo>
                    <a:pt x="409646" y="169296"/>
                    <a:pt x="421276" y="194272"/>
                    <a:pt x="421276" y="227201"/>
                  </a:cubicBezTo>
                  <a:cubicBezTo>
                    <a:pt x="421276" y="247563"/>
                    <a:pt x="416337" y="264584"/>
                    <a:pt x="406141" y="278424"/>
                  </a:cubicBezTo>
                  <a:cubicBezTo>
                    <a:pt x="400246" y="286855"/>
                    <a:pt x="388935" y="297672"/>
                    <a:pt x="372047" y="310716"/>
                  </a:cubicBezTo>
                  <a:lnTo>
                    <a:pt x="355478" y="323602"/>
                  </a:lnTo>
                  <a:cubicBezTo>
                    <a:pt x="346397" y="330601"/>
                    <a:pt x="340503" y="338714"/>
                    <a:pt x="337476" y="348100"/>
                  </a:cubicBezTo>
                  <a:cubicBezTo>
                    <a:pt x="335564" y="353985"/>
                    <a:pt x="334608" y="363212"/>
                    <a:pt x="334449" y="375620"/>
                  </a:cubicBezTo>
                  <a:lnTo>
                    <a:pt x="271041" y="375620"/>
                  </a:lnTo>
                  <a:cubicBezTo>
                    <a:pt x="271996" y="349372"/>
                    <a:pt x="274545" y="331078"/>
                    <a:pt x="278528" y="321056"/>
                  </a:cubicBezTo>
                  <a:cubicBezTo>
                    <a:pt x="282511" y="311035"/>
                    <a:pt x="293026" y="299422"/>
                    <a:pt x="309755" y="286378"/>
                  </a:cubicBezTo>
                  <a:lnTo>
                    <a:pt x="326801" y="273015"/>
                  </a:lnTo>
                  <a:cubicBezTo>
                    <a:pt x="332377" y="268879"/>
                    <a:pt x="336998" y="264266"/>
                    <a:pt x="340343" y="259334"/>
                  </a:cubicBezTo>
                  <a:cubicBezTo>
                    <a:pt x="346557" y="250744"/>
                    <a:pt x="349743" y="241359"/>
                    <a:pt x="349743" y="231019"/>
                  </a:cubicBezTo>
                  <a:cubicBezTo>
                    <a:pt x="349743" y="219247"/>
                    <a:pt x="346238" y="208430"/>
                    <a:pt x="339387" y="198726"/>
                  </a:cubicBezTo>
                  <a:cubicBezTo>
                    <a:pt x="332377" y="188863"/>
                    <a:pt x="319791" y="184091"/>
                    <a:pt x="301311" y="184091"/>
                  </a:cubicBezTo>
                  <a:cubicBezTo>
                    <a:pt x="283308" y="184091"/>
                    <a:pt x="270563" y="189977"/>
                    <a:pt x="262915" y="202066"/>
                  </a:cubicBezTo>
                  <a:cubicBezTo>
                    <a:pt x="255427" y="213997"/>
                    <a:pt x="251603" y="226564"/>
                    <a:pt x="251603" y="239450"/>
                  </a:cubicBezTo>
                  <a:lnTo>
                    <a:pt x="183894" y="239450"/>
                  </a:lnTo>
                  <a:cubicBezTo>
                    <a:pt x="185806" y="195067"/>
                    <a:pt x="201419" y="163570"/>
                    <a:pt x="230574" y="144958"/>
                  </a:cubicBezTo>
                  <a:cubicBezTo>
                    <a:pt x="248895" y="133186"/>
                    <a:pt x="271518" y="127300"/>
                    <a:pt x="298443" y="127300"/>
                  </a:cubicBezTo>
                  <a:close/>
                  <a:moveTo>
                    <a:pt x="103572" y="91662"/>
                  </a:moveTo>
                  <a:cubicBezTo>
                    <a:pt x="97198" y="91662"/>
                    <a:pt x="91781" y="96913"/>
                    <a:pt x="91781" y="103436"/>
                  </a:cubicBezTo>
                  <a:lnTo>
                    <a:pt x="91781" y="499122"/>
                  </a:lnTo>
                  <a:cubicBezTo>
                    <a:pt x="91781" y="505486"/>
                    <a:pt x="97039" y="510896"/>
                    <a:pt x="103572" y="510896"/>
                  </a:cubicBezTo>
                  <a:lnTo>
                    <a:pt x="499833" y="510896"/>
                  </a:lnTo>
                  <a:cubicBezTo>
                    <a:pt x="506366" y="510896"/>
                    <a:pt x="511624" y="505645"/>
                    <a:pt x="511624" y="499122"/>
                  </a:cubicBezTo>
                  <a:lnTo>
                    <a:pt x="511624" y="103436"/>
                  </a:lnTo>
                  <a:cubicBezTo>
                    <a:pt x="511624" y="97072"/>
                    <a:pt x="506366" y="91662"/>
                    <a:pt x="499833" y="91662"/>
                  </a:cubicBezTo>
                  <a:close/>
                  <a:moveTo>
                    <a:pt x="103572" y="58569"/>
                  </a:moveTo>
                  <a:lnTo>
                    <a:pt x="499833" y="58569"/>
                  </a:lnTo>
                  <a:cubicBezTo>
                    <a:pt x="524530" y="58569"/>
                    <a:pt x="544765" y="78775"/>
                    <a:pt x="544765" y="103436"/>
                  </a:cubicBezTo>
                  <a:lnTo>
                    <a:pt x="544765" y="499122"/>
                  </a:lnTo>
                  <a:cubicBezTo>
                    <a:pt x="544765" y="523783"/>
                    <a:pt x="524530" y="543989"/>
                    <a:pt x="499833" y="543989"/>
                  </a:cubicBezTo>
                  <a:lnTo>
                    <a:pt x="103572" y="543989"/>
                  </a:lnTo>
                  <a:cubicBezTo>
                    <a:pt x="78875" y="543989"/>
                    <a:pt x="58640" y="523783"/>
                    <a:pt x="58640" y="499122"/>
                  </a:cubicBezTo>
                  <a:lnTo>
                    <a:pt x="58640" y="103436"/>
                  </a:lnTo>
                  <a:cubicBezTo>
                    <a:pt x="58640" y="78775"/>
                    <a:pt x="78875" y="58569"/>
                    <a:pt x="103572" y="58569"/>
                  </a:cubicBezTo>
                  <a:close/>
                  <a:moveTo>
                    <a:pt x="52262" y="33091"/>
                  </a:moveTo>
                  <a:cubicBezTo>
                    <a:pt x="41746" y="33091"/>
                    <a:pt x="33142" y="41683"/>
                    <a:pt x="33142" y="52183"/>
                  </a:cubicBezTo>
                  <a:lnTo>
                    <a:pt x="33142" y="550305"/>
                  </a:lnTo>
                  <a:cubicBezTo>
                    <a:pt x="33142" y="560805"/>
                    <a:pt x="41746" y="569397"/>
                    <a:pt x="52262" y="569397"/>
                  </a:cubicBezTo>
                  <a:lnTo>
                    <a:pt x="551143" y="569397"/>
                  </a:lnTo>
                  <a:cubicBezTo>
                    <a:pt x="561659" y="569397"/>
                    <a:pt x="570263" y="560805"/>
                    <a:pt x="570263" y="550305"/>
                  </a:cubicBezTo>
                  <a:lnTo>
                    <a:pt x="570263" y="52183"/>
                  </a:lnTo>
                  <a:cubicBezTo>
                    <a:pt x="570263" y="41683"/>
                    <a:pt x="561659" y="33091"/>
                    <a:pt x="551143" y="33091"/>
                  </a:cubicBezTo>
                  <a:close/>
                  <a:moveTo>
                    <a:pt x="52262" y="0"/>
                  </a:moveTo>
                  <a:lnTo>
                    <a:pt x="551143" y="0"/>
                  </a:lnTo>
                  <a:cubicBezTo>
                    <a:pt x="579983" y="0"/>
                    <a:pt x="603405" y="23387"/>
                    <a:pt x="603405" y="52183"/>
                  </a:cubicBezTo>
                  <a:lnTo>
                    <a:pt x="603405" y="550305"/>
                  </a:lnTo>
                  <a:cubicBezTo>
                    <a:pt x="603405" y="579101"/>
                    <a:pt x="579983" y="602488"/>
                    <a:pt x="551143" y="602488"/>
                  </a:cubicBezTo>
                  <a:lnTo>
                    <a:pt x="52262" y="602488"/>
                  </a:lnTo>
                  <a:cubicBezTo>
                    <a:pt x="23422" y="602488"/>
                    <a:pt x="0" y="579101"/>
                    <a:pt x="0" y="550305"/>
                  </a:cubicBezTo>
                  <a:lnTo>
                    <a:pt x="0" y="52183"/>
                  </a:lnTo>
                  <a:cubicBezTo>
                    <a:pt x="0" y="23387"/>
                    <a:pt x="23422" y="0"/>
                    <a:pt x="52262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</p:sp>
        <p:sp>
          <p:nvSpPr>
            <p:cNvPr id="88" name="文本框 87"/>
            <p:cNvSpPr txBox="1"/>
            <p:nvPr/>
          </p:nvSpPr>
          <p:spPr bwMode="auto">
            <a:xfrm>
              <a:off x="1355094" y="3682571"/>
              <a:ext cx="2904636" cy="4926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vert="horz" wrap="square" lIns="87802" tIns="43901" rIns="87802" bIns="43901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fontAlgn="ctr"/>
              <a:r>
                <a:rPr lang="ru-RU" sz="1600" dirty="0">
                  <a:latin typeface="Huawei Sans" panose="020C0503030203020204" pitchFamily="34" charset="0"/>
                </a:rPr>
                <a:t>Что означает каждое правило?</a:t>
              </a:r>
            </a:p>
          </p:txBody>
        </p:sp>
      </p:grpSp>
      <p:cxnSp>
        <p:nvCxnSpPr>
          <p:cNvPr id="20" name="肘形连接符 19"/>
          <p:cNvCxnSpPr/>
          <p:nvPr/>
        </p:nvCxnSpPr>
        <p:spPr>
          <a:xfrm flipV="1">
            <a:off x="3952700" y="2747819"/>
            <a:ext cx="1222124" cy="218391"/>
          </a:xfrm>
          <a:prstGeom prst="bentConnector3">
            <a:avLst>
              <a:gd name="adj1" fmla="val 50000"/>
            </a:avLst>
          </a:prstGeom>
          <a:ln w="19050">
            <a:solidFill>
              <a:srgbClr val="EC706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758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"/>
      </a:majorFont>
      <a:minorFont>
        <a:latin typeface="Huawei Sans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E1410A-A6B7-4BF4-B780-B527C01AD2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5f1e55-3009-46d8-9566-5d569a2b3a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C0250B4-28A7-42D4-96F8-F95F41DB2233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475f1e55-3009-46d8-9566-5d569a2b3a9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038F1B2-2556-4049-B339-9B894471FA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922</TotalTime>
  <Words>5052</Words>
  <Application>Microsoft Office PowerPoint</Application>
  <PresentationFormat>Widescreen</PresentationFormat>
  <Paragraphs>643</Paragraphs>
  <Slides>32</Slides>
  <Notes>32</Notes>
  <HiddenSlides>5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Courier New</vt:lpstr>
      <vt:lpstr>方正兰亭黑简体</vt:lpstr>
      <vt:lpstr>Wingdings</vt:lpstr>
      <vt:lpstr>Huawei Sans</vt:lpstr>
      <vt:lpstr>Arial</vt:lpstr>
      <vt:lpstr>微软雅黑</vt:lpstr>
      <vt:lpstr>1_自定义设计方案</vt:lpstr>
      <vt:lpstr>PowerPoint Presentation</vt:lpstr>
      <vt:lpstr>Принципы и конфигурация ACL</vt:lpstr>
      <vt:lpstr>PowerPoint Presentation</vt:lpstr>
      <vt:lpstr>PowerPoint Presentation</vt:lpstr>
      <vt:lpstr>PowerPoint Presentation</vt:lpstr>
      <vt:lpstr>Предпосылки: необходим инструмент для фильтрации трафика</vt:lpstr>
      <vt:lpstr>Обзор ACL</vt:lpstr>
      <vt:lpstr>PowerPoint Presentation</vt:lpstr>
      <vt:lpstr>Состав ACL</vt:lpstr>
      <vt:lpstr>Идентификатор правила</vt:lpstr>
      <vt:lpstr>Подстановочная маска (1)</vt:lpstr>
      <vt:lpstr>Подстановочная маска (2)</vt:lpstr>
      <vt:lpstr>Классификация и идентификация ACL</vt:lpstr>
      <vt:lpstr>Базовый и расширенный ACL</vt:lpstr>
      <vt:lpstr>Механизм сопоставления ACL</vt:lpstr>
      <vt:lpstr>PowerPoint Presentation</vt:lpstr>
      <vt:lpstr>Порядок и результат сопоставления ACL</vt:lpstr>
      <vt:lpstr>PowerPoint Presentation</vt:lpstr>
      <vt:lpstr>Позиция сопоставления ACL</vt:lpstr>
      <vt:lpstr>Направление фильтрации трафика</vt:lpstr>
      <vt:lpstr>PowerPoint Presentation</vt:lpstr>
      <vt:lpstr>Настройка базовых ACL</vt:lpstr>
      <vt:lpstr>PowerPoint Presentation</vt:lpstr>
      <vt:lpstr>Пример: использование базового ACL для фильтрации трафика</vt:lpstr>
      <vt:lpstr>Настройка расширенного ACL (1)</vt:lpstr>
      <vt:lpstr>Формат правил расширенных ACL (2)</vt:lpstr>
      <vt:lpstr>PowerPoint Presentation</vt:lpstr>
      <vt:lpstr>Пример: использование расширенных ACL для предотвращения обмена данными между хостами пользователей в разных сегментах сети (1)</vt:lpstr>
      <vt:lpstr>Пример: использование расширенных ACL для предотвращения обмена данными между хостами пользователей в разных сегментах сети (2)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Diana Talypova</cp:lastModifiedBy>
  <cp:revision>172</cp:revision>
  <dcterms:created xsi:type="dcterms:W3CDTF">2018-11-29T10:16:29Z</dcterms:created>
  <dcterms:modified xsi:type="dcterms:W3CDTF">2021-03-02T10:40:35Z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(3)FwYRYb90pqztpWvZ4l0y9wHkClUENF4ZM/PTtV1C3NBrbIfExbzI3w2bidHn2ySm6n4JeMXr
EucfK+5hNuazi6/kh1Gn78GgNy2QU//K9Bz9WXeGKOeF6BsMcX7T9WxnMn9SS26/ii7rN903
CGucgY1yT40i0JQWqJ5Xbscg7Ufrqf2ftwoMbjr72nVW31FmT63eMY3cN0zp7F9uNQtqhGQN
UEjtOra29VLBsOsxJ5</vt:lpwstr>
  </property>
  <property fmtid="{D5CDD505-2E9C-101B-9397-08002B2CF9AE}" pid="3" name="_2015_ms_pID_7253431">
    <vt:lpwstr>lD1W9xjhIp4rv2WF/gMlEYr7EPJ7gj/GPg3jIgrGIsNNjK8TB0DSX2
9zbawwratBkHm+N2DhOhsGOoB8zzVUPX1/CvX9ZVrkghDb/QdftQKJYBOUZXOJKW9gYBgo9X
s0u/uW+l/EyUd6Sp/vuVTRx/Ar9gEZKDm5TIx44T3v6/ov3DcMu0692ujDpTYYr3HBbdRcH7
uVA8MvrPxoMpOo05XVHRl1CjSvD4JrFYghvQ</vt:lpwstr>
  </property>
  <property fmtid="{D5CDD505-2E9C-101B-9397-08002B2CF9AE}" pid="4" name="_2015_ms_pID_7253432">
    <vt:lpwstr>3g==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1614327362</vt:lpwstr>
  </property>
</Properties>
</file>